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6" r:id="rId2"/>
    <p:sldId id="257" r:id="rId3"/>
    <p:sldId id="267" r:id="rId4"/>
    <p:sldId id="268" r:id="rId5"/>
    <p:sldId id="269" r:id="rId6"/>
    <p:sldId id="270" r:id="rId7"/>
    <p:sldId id="271" r:id="rId8"/>
    <p:sldId id="272" r:id="rId9"/>
    <p:sldId id="273" r:id="rId10"/>
    <p:sldId id="275" r:id="rId11"/>
    <p:sldId id="276" r:id="rId12"/>
    <p:sldId id="277" r:id="rId13"/>
    <p:sldId id="278" r:id="rId14"/>
    <p:sldId id="279" r:id="rId15"/>
    <p:sldId id="280" r:id="rId16"/>
    <p:sldId id="261" r:id="rId17"/>
    <p:sldId id="281" r:id="rId18"/>
    <p:sldId id="282" r:id="rId19"/>
    <p:sldId id="283" r:id="rId20"/>
    <p:sldId id="284" r:id="rId21"/>
    <p:sldId id="285" r:id="rId22"/>
    <p:sldId id="289" r:id="rId23"/>
    <p:sldId id="290" r:id="rId24"/>
    <p:sldId id="291" r:id="rId25"/>
    <p:sldId id="292" r:id="rId26"/>
    <p:sldId id="293" r:id="rId27"/>
    <p:sldId id="294" r:id="rId28"/>
    <p:sldId id="265"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67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showGuides="1">
      <p:cViewPr varScale="1">
        <p:scale>
          <a:sx n="82" d="100"/>
          <a:sy n="82" d="100"/>
        </p:scale>
        <p:origin x="1474" y="48"/>
      </p:cViewPr>
      <p:guideLst>
        <p:guide orient="horz" pos="2160"/>
        <p:guide pos="2673"/>
      </p:guideLst>
    </p:cSldViewPr>
  </p:slideViewPr>
  <p:notesTextViewPr>
    <p:cViewPr>
      <p:scale>
        <a:sx n="100" d="100"/>
        <a:sy n="100" d="100"/>
      </p:scale>
      <p:origin x="0" y="0"/>
    </p:cViewPr>
  </p:notesTextViewPr>
  <p:sorterViewPr>
    <p:cViewPr>
      <p:scale>
        <a:sx n="100" d="100"/>
        <a:sy n="100" d="100"/>
      </p:scale>
      <p:origin x="0" y="-320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FFFFFF"/>
                </a:solidFill>
              </a:defRPr>
            </a:lvl1pPr>
          </a:lstStyle>
          <a:p>
            <a:r>
              <a:rPr lang="en-US" dirty="0"/>
              <a:t>Click to edit Master title style</a:t>
            </a:r>
          </a:p>
        </p:txBody>
      </p:sp>
      <p:sp>
        <p:nvSpPr>
          <p:cNvPr id="3" name="Subtitle 2"/>
          <p:cNvSpPr>
            <a:spLocks noGrp="1"/>
          </p:cNvSpPr>
          <p:nvPr>
            <p:ph type="subTitle" idx="1"/>
          </p:nvPr>
        </p:nvSpPr>
        <p:spPr>
          <a:xfrm>
            <a:off x="685800" y="3905522"/>
            <a:ext cx="6400800" cy="1752600"/>
          </a:xfrm>
        </p:spPr>
        <p:txBody>
          <a:bodyPr/>
          <a:lstStyle>
            <a:lvl1pPr marL="0" indent="0" algn="l">
              <a:buNone/>
              <a:defRPr>
                <a:solidFill>
                  <a:srgbClr val="FFFFF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7080FA0F-8B97-B341-A3C5-C8B6A4804FDF}" type="datetimeFigureOut">
              <a:rPr lang="en-US" smtClean="0"/>
              <a:t>11/7/2017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F26FD7-024E-724A-A51B-810E43B7EA5D}" type="slidenum">
              <a:rPr lang="en-US" smtClean="0"/>
              <a:t>‹#›</a:t>
            </a:fld>
            <a:endParaRPr lang="en-US"/>
          </a:p>
        </p:txBody>
      </p:sp>
    </p:spTree>
    <p:extLst>
      <p:ext uri="{BB962C8B-B14F-4D97-AF65-F5344CB8AC3E}">
        <p14:creationId xmlns:p14="http://schemas.microsoft.com/office/powerpoint/2010/main" val="20041158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10622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080FA0F-8B97-B341-A3C5-C8B6A4804FDF}" type="datetimeFigureOut">
              <a:rPr lang="en-US" smtClean="0"/>
              <a:t>11/7/2017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F26FD7-024E-724A-A51B-810E43B7EA5D}" type="slidenum">
              <a:rPr lang="en-US" smtClean="0"/>
              <a:t>‹#›</a:t>
            </a:fld>
            <a:endParaRPr lang="en-US"/>
          </a:p>
        </p:txBody>
      </p:sp>
    </p:spTree>
    <p:extLst>
      <p:ext uri="{BB962C8B-B14F-4D97-AF65-F5344CB8AC3E}">
        <p14:creationId xmlns:p14="http://schemas.microsoft.com/office/powerpoint/2010/main" val="2387132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836140"/>
            <a:ext cx="7772400" cy="1362075"/>
          </a:xfrm>
        </p:spPr>
        <p:txBody>
          <a:bodyPr anchor="t"/>
          <a:lstStyle>
            <a:lvl1pPr algn="l">
              <a:defRPr sz="4000" b="1" cap="all">
                <a:solidFill>
                  <a:srgbClr val="7F7F7F"/>
                </a:solidFill>
              </a:defRPr>
            </a:lvl1pPr>
          </a:lstStyle>
          <a:p>
            <a:r>
              <a:rPr lang="en-US" dirty="0"/>
              <a:t>Click to edit Master title style</a:t>
            </a:r>
          </a:p>
        </p:txBody>
      </p:sp>
      <p:sp>
        <p:nvSpPr>
          <p:cNvPr id="3" name="Text Placeholder 2"/>
          <p:cNvSpPr>
            <a:spLocks noGrp="1"/>
          </p:cNvSpPr>
          <p:nvPr>
            <p:ph type="body" idx="1"/>
          </p:nvPr>
        </p:nvSpPr>
        <p:spPr>
          <a:xfrm>
            <a:off x="722313" y="233595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80FA0F-8B97-B341-A3C5-C8B6A4804FDF}" type="datetimeFigureOut">
              <a:rPr lang="en-US" smtClean="0"/>
              <a:t>11/7/2017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F26FD7-024E-724A-A51B-810E43B7EA5D}" type="slidenum">
              <a:rPr lang="en-US" smtClean="0"/>
              <a:t>‹#›</a:t>
            </a:fld>
            <a:endParaRPr lang="en-US"/>
          </a:p>
        </p:txBody>
      </p:sp>
    </p:spTree>
    <p:extLst>
      <p:ext uri="{BB962C8B-B14F-4D97-AF65-F5344CB8AC3E}">
        <p14:creationId xmlns:p14="http://schemas.microsoft.com/office/powerpoint/2010/main" val="842418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080FA0F-8B97-B341-A3C5-C8B6A4804FDF}" type="datetimeFigureOut">
              <a:rPr lang="en-US" smtClean="0"/>
              <a:t>11/7/2017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F26FD7-024E-724A-A51B-810E43B7EA5D}" type="slidenum">
              <a:rPr lang="en-US" smtClean="0"/>
              <a:t>‹#›</a:t>
            </a:fld>
            <a:endParaRPr lang="en-US"/>
          </a:p>
        </p:txBody>
      </p:sp>
    </p:spTree>
    <p:extLst>
      <p:ext uri="{BB962C8B-B14F-4D97-AF65-F5344CB8AC3E}">
        <p14:creationId xmlns:p14="http://schemas.microsoft.com/office/powerpoint/2010/main" val="1519593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080FA0F-8B97-B341-A3C5-C8B6A4804FDF}" type="datetimeFigureOut">
              <a:rPr lang="en-US" smtClean="0"/>
              <a:t>11/7/2017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F26FD7-024E-724A-A51B-810E43B7EA5D}" type="slidenum">
              <a:rPr lang="en-US" smtClean="0"/>
              <a:t>‹#›</a:t>
            </a:fld>
            <a:endParaRPr lang="en-US"/>
          </a:p>
        </p:txBody>
      </p:sp>
    </p:spTree>
    <p:extLst>
      <p:ext uri="{BB962C8B-B14F-4D97-AF65-F5344CB8AC3E}">
        <p14:creationId xmlns:p14="http://schemas.microsoft.com/office/powerpoint/2010/main" val="2107010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7080FA0F-8B97-B341-A3C5-C8B6A4804FDF}" type="datetimeFigureOut">
              <a:rPr lang="en-US" smtClean="0"/>
              <a:t>11/7/2017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F26FD7-024E-724A-A51B-810E43B7EA5D}" type="slidenum">
              <a:rPr lang="en-US" smtClean="0"/>
              <a:t>‹#›</a:t>
            </a:fld>
            <a:endParaRPr lang="en-US"/>
          </a:p>
        </p:txBody>
      </p:sp>
    </p:spTree>
    <p:extLst>
      <p:ext uri="{BB962C8B-B14F-4D97-AF65-F5344CB8AC3E}">
        <p14:creationId xmlns:p14="http://schemas.microsoft.com/office/powerpoint/2010/main" val="3267312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80FA0F-8B97-B341-A3C5-C8B6A4804FDF}" type="datetimeFigureOut">
              <a:rPr lang="en-US" smtClean="0"/>
              <a:t>11/7/2017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F26FD7-024E-724A-A51B-810E43B7EA5D}" type="slidenum">
              <a:rPr lang="en-US" smtClean="0"/>
              <a:t>‹#›</a:t>
            </a:fld>
            <a:endParaRPr lang="en-US"/>
          </a:p>
        </p:txBody>
      </p:sp>
    </p:spTree>
    <p:extLst>
      <p:ext uri="{BB962C8B-B14F-4D97-AF65-F5344CB8AC3E}">
        <p14:creationId xmlns:p14="http://schemas.microsoft.com/office/powerpoint/2010/main" val="1949167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0530" y="175109"/>
            <a:ext cx="7077770" cy="566873"/>
          </a:xfrm>
        </p:spPr>
        <p:txBody>
          <a:bodyPr anchor="b"/>
          <a:lstStyle>
            <a:lvl1pPr algn="l">
              <a:defRPr sz="3000" b="0"/>
            </a:lvl1pPr>
          </a:lstStyle>
          <a:p>
            <a:r>
              <a:rPr lang="en-US" dirty="0"/>
              <a:t>Click to edit Master title style</a:t>
            </a:r>
          </a:p>
        </p:txBody>
      </p:sp>
      <p:sp>
        <p:nvSpPr>
          <p:cNvPr id="3" name="Content Placeholder 2"/>
          <p:cNvSpPr>
            <a:spLocks noGrp="1"/>
          </p:cNvSpPr>
          <p:nvPr>
            <p:ph idx="1"/>
          </p:nvPr>
        </p:nvSpPr>
        <p:spPr>
          <a:xfrm>
            <a:off x="3575050" y="1698002"/>
            <a:ext cx="5111750" cy="442816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698002"/>
            <a:ext cx="3008313" cy="442816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7080FA0F-8B97-B341-A3C5-C8B6A4804FDF}" type="datetimeFigureOut">
              <a:rPr lang="en-US" smtClean="0"/>
              <a:t>11/7/2017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F26FD7-024E-724A-A51B-810E43B7EA5D}" type="slidenum">
              <a:rPr lang="en-US" smtClean="0"/>
              <a:t>‹#›</a:t>
            </a:fld>
            <a:endParaRPr lang="en-US"/>
          </a:p>
        </p:txBody>
      </p:sp>
    </p:spTree>
    <p:extLst>
      <p:ext uri="{BB962C8B-B14F-4D97-AF65-F5344CB8AC3E}">
        <p14:creationId xmlns:p14="http://schemas.microsoft.com/office/powerpoint/2010/main" val="3297454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932382"/>
            <a:ext cx="5486400" cy="434956"/>
          </a:xfrm>
        </p:spPr>
        <p:txBody>
          <a:bodyPr anchor="b"/>
          <a:lstStyle>
            <a:lvl1pPr algn="l">
              <a:defRPr sz="2000" b="1">
                <a:solidFill>
                  <a:srgbClr val="7F7F7F"/>
                </a:solidFill>
              </a:defRPr>
            </a:lvl1pPr>
          </a:lstStyle>
          <a:p>
            <a:r>
              <a:rPr lang="en-US" dirty="0"/>
              <a:t>Click to edit Master title style</a:t>
            </a:r>
          </a:p>
        </p:txBody>
      </p:sp>
      <p:sp>
        <p:nvSpPr>
          <p:cNvPr id="3" name="Picture Placeholder 2"/>
          <p:cNvSpPr>
            <a:spLocks noGrp="1"/>
          </p:cNvSpPr>
          <p:nvPr>
            <p:ph type="pic" idx="1"/>
          </p:nvPr>
        </p:nvSpPr>
        <p:spPr>
          <a:xfrm>
            <a:off x="1792288" y="1569581"/>
            <a:ext cx="5486400" cy="31579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554490"/>
            <a:ext cx="5486400" cy="61770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80FA0F-8B97-B341-A3C5-C8B6A4804FDF}" type="datetimeFigureOut">
              <a:rPr lang="en-US" smtClean="0"/>
              <a:t>11/7/2017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F26FD7-024E-724A-A51B-810E43B7EA5D}" type="slidenum">
              <a:rPr lang="en-US" smtClean="0"/>
              <a:t>‹#›</a:t>
            </a:fld>
            <a:endParaRPr lang="en-US"/>
          </a:p>
        </p:txBody>
      </p:sp>
    </p:spTree>
    <p:extLst>
      <p:ext uri="{BB962C8B-B14F-4D97-AF65-F5344CB8AC3E}">
        <p14:creationId xmlns:p14="http://schemas.microsoft.com/office/powerpoint/2010/main" val="2505422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2"/>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69994" y="-3"/>
            <a:ext cx="7316805" cy="918226"/>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80FA0F-8B97-B341-A3C5-C8B6A4804FDF}" type="datetimeFigureOut">
              <a:rPr lang="en-US" smtClean="0"/>
              <a:t>11/7/2017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F26FD7-024E-724A-A51B-810E43B7EA5D}" type="slidenum">
              <a:rPr lang="en-US" smtClean="0"/>
              <a:t>‹#›</a:t>
            </a:fld>
            <a:endParaRPr lang="en-US"/>
          </a:p>
        </p:txBody>
      </p:sp>
    </p:spTree>
    <p:extLst>
      <p:ext uri="{BB962C8B-B14F-4D97-AF65-F5344CB8AC3E}">
        <p14:creationId xmlns:p14="http://schemas.microsoft.com/office/powerpoint/2010/main" val="28491519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457200" rtl="0" eaLnBrk="1" latinLnBrk="0" hangingPunct="1">
        <a:spcBef>
          <a:spcPct val="0"/>
        </a:spcBef>
        <a:buNone/>
        <a:defRPr sz="3000" kern="1200" cap="all">
          <a:solidFill>
            <a:schemeClr val="bg1"/>
          </a:solidFill>
          <a:latin typeface=""/>
          <a:ea typeface="+mj-ea"/>
          <a:cs typeface="+mj-cs"/>
        </a:defRPr>
      </a:lvl1pPr>
    </p:titleStyle>
    <p:bodyStyle>
      <a:lvl1pPr marL="342900" indent="-342900" algn="l" defTabSz="457200" rtl="0" eaLnBrk="1" latinLnBrk="0" hangingPunct="1">
        <a:spcBef>
          <a:spcPct val="20000"/>
        </a:spcBef>
        <a:buFont typeface="Arial"/>
        <a:buChar char="•"/>
        <a:defRPr sz="2800" kern="1200">
          <a:solidFill>
            <a:schemeClr val="bg1">
              <a:lumMod val="50000"/>
            </a:schemeClr>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bg1">
              <a:lumMod val="50000"/>
            </a:schemeClr>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bg1">
              <a:lumMod val="50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bg1">
              <a:lumMod val="50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bg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5903" y="478424"/>
            <a:ext cx="8215288" cy="3144379"/>
          </a:xfrm>
        </p:spPr>
        <p:txBody>
          <a:bodyPr/>
          <a:lstStyle/>
          <a:p>
            <a:pPr algn="ctr"/>
            <a:r>
              <a:rPr lang="en-US" sz="3200" b="1" dirty="0">
                <a:solidFill>
                  <a:schemeClr val="accent1">
                    <a:lumMod val="50000"/>
                  </a:schemeClr>
                </a:solidFill>
                <a:latin typeface="Times New Roman" panose="02020603050405020304" pitchFamily="18" charset="0"/>
                <a:cs typeface="Times New Roman" panose="02020603050405020304" pitchFamily="18" charset="0"/>
              </a:rPr>
              <a:t>CUSTOMER LOYALTY &amp; Proximity marketing using </a:t>
            </a:r>
            <a:r>
              <a:rPr lang="en-US" sz="3200" b="1" dirty="0" err="1">
                <a:solidFill>
                  <a:schemeClr val="accent1">
                    <a:lumMod val="50000"/>
                  </a:schemeClr>
                </a:solidFill>
                <a:latin typeface="Times New Roman" panose="02020603050405020304" pitchFamily="18" charset="0"/>
                <a:cs typeface="Times New Roman" panose="02020603050405020304" pitchFamily="18" charset="0"/>
              </a:rPr>
              <a:t>ble</a:t>
            </a:r>
            <a:r>
              <a:rPr lang="en-US" sz="3200" b="1" dirty="0">
                <a:solidFill>
                  <a:schemeClr val="accent1">
                    <a:lumMod val="50000"/>
                  </a:schemeClr>
                </a:solidFill>
                <a:latin typeface="Times New Roman" panose="02020603050405020304" pitchFamily="18" charset="0"/>
                <a:cs typeface="Times New Roman" panose="02020603050405020304" pitchFamily="18" charset="0"/>
              </a:rPr>
              <a:t> beacons</a:t>
            </a:r>
          </a:p>
        </p:txBody>
      </p:sp>
      <p:sp>
        <p:nvSpPr>
          <p:cNvPr id="3" name="Subtitle 2"/>
          <p:cNvSpPr>
            <a:spLocks noGrp="1"/>
          </p:cNvSpPr>
          <p:nvPr>
            <p:ph type="subTitle" idx="1"/>
          </p:nvPr>
        </p:nvSpPr>
        <p:spPr>
          <a:xfrm>
            <a:off x="91052" y="1927987"/>
            <a:ext cx="6400800" cy="3758339"/>
          </a:xfrm>
        </p:spPr>
        <p:txBody>
          <a:bodyPr>
            <a:noAutofit/>
          </a:bodyPr>
          <a:lstStyle/>
          <a:p>
            <a:pPr algn="ctr"/>
            <a:br>
              <a:rPr lang="en-US" dirty="0">
                <a:solidFill>
                  <a:schemeClr val="tx2">
                    <a:lumMod val="50000"/>
                  </a:schemeClr>
                </a:solidFill>
                <a:latin typeface="Times New Roman" panose="02020603050405020304" pitchFamily="18" charset="0"/>
                <a:cs typeface="Times New Roman" panose="02020603050405020304" pitchFamily="18" charset="0"/>
              </a:rPr>
            </a:br>
            <a:br>
              <a:rPr lang="en-US" dirty="0">
                <a:solidFill>
                  <a:schemeClr val="tx2">
                    <a:lumMod val="50000"/>
                  </a:schemeClr>
                </a:solidFill>
                <a:latin typeface="Times New Roman" panose="02020603050405020304" pitchFamily="18" charset="0"/>
                <a:cs typeface="Times New Roman" panose="02020603050405020304" pitchFamily="18" charset="0"/>
              </a:rPr>
            </a:br>
            <a:br>
              <a:rPr lang="en-US" dirty="0">
                <a:solidFill>
                  <a:schemeClr val="tx2">
                    <a:lumMod val="50000"/>
                  </a:schemeClr>
                </a:solidFill>
                <a:latin typeface="Times New Roman" panose="02020603050405020304" pitchFamily="18" charset="0"/>
                <a:cs typeface="Times New Roman" panose="02020603050405020304" pitchFamily="18" charset="0"/>
              </a:rPr>
            </a:br>
            <a:endParaRPr lang="en-US" dirty="0">
              <a:solidFill>
                <a:schemeClr val="tx2">
                  <a:lumMod val="50000"/>
                </a:schemeClr>
              </a:solidFill>
              <a:latin typeface="Times New Roman" panose="02020603050405020304" pitchFamily="18" charset="0"/>
              <a:cs typeface="Times New Roman" panose="02020603050405020304" pitchFamily="18" charset="0"/>
            </a:endParaRPr>
          </a:p>
          <a:p>
            <a:endParaRPr lang="en-US" dirty="0">
              <a:solidFill>
                <a:schemeClr val="tx2">
                  <a:lumMod val="50000"/>
                </a:schemeClr>
              </a:solidFill>
              <a:latin typeface="Times New Roman" panose="02020603050405020304" pitchFamily="18" charset="0"/>
              <a:cs typeface="Times New Roman" panose="02020603050405020304" pitchFamily="18" charset="0"/>
            </a:endParaRPr>
          </a:p>
          <a:p>
            <a:endParaRPr lang="en-US" dirty="0">
              <a:solidFill>
                <a:schemeClr val="tx2">
                  <a:lumMod val="50000"/>
                </a:schemeClr>
              </a:solidFill>
              <a:latin typeface="Times New Roman" panose="02020603050405020304" pitchFamily="18" charset="0"/>
              <a:cs typeface="Times New Roman" panose="02020603050405020304" pitchFamily="18" charset="0"/>
            </a:endParaRPr>
          </a:p>
          <a:p>
            <a:r>
              <a:rPr lang="en-US" dirty="0" err="1">
                <a:solidFill>
                  <a:schemeClr val="tx2">
                    <a:lumMod val="50000"/>
                  </a:schemeClr>
                </a:solidFill>
                <a:latin typeface="Times New Roman" panose="02020603050405020304" pitchFamily="18" charset="0"/>
                <a:cs typeface="Times New Roman" panose="02020603050405020304" pitchFamily="18" charset="0"/>
              </a:rPr>
              <a:t>Saikumar</a:t>
            </a:r>
            <a:r>
              <a:rPr lang="en-US" dirty="0">
                <a:solidFill>
                  <a:schemeClr val="tx2">
                    <a:lumMod val="50000"/>
                  </a:schemeClr>
                </a:solidFill>
                <a:latin typeface="Times New Roman" panose="02020603050405020304" pitchFamily="18" charset="0"/>
                <a:cs typeface="Times New Roman" panose="02020603050405020304" pitchFamily="18" charset="0"/>
              </a:rPr>
              <a:t> </a:t>
            </a:r>
            <a:r>
              <a:rPr lang="en-US" dirty="0" err="1">
                <a:solidFill>
                  <a:schemeClr val="tx2">
                    <a:lumMod val="50000"/>
                  </a:schemeClr>
                </a:solidFill>
                <a:latin typeface="Times New Roman" panose="02020603050405020304" pitchFamily="18" charset="0"/>
                <a:cs typeface="Times New Roman" panose="02020603050405020304" pitchFamily="18" charset="0"/>
              </a:rPr>
              <a:t>Nanjala</a:t>
            </a:r>
            <a:endParaRPr lang="en-US" dirty="0">
              <a:solidFill>
                <a:schemeClr val="tx2">
                  <a:lumMod val="50000"/>
                </a:schemeClr>
              </a:solidFill>
              <a:latin typeface="Times New Roman" panose="02020603050405020304" pitchFamily="18" charset="0"/>
              <a:cs typeface="Times New Roman" panose="02020603050405020304" pitchFamily="18" charset="0"/>
            </a:endParaRPr>
          </a:p>
          <a:p>
            <a:r>
              <a:rPr lang="en-US" dirty="0" err="1">
                <a:solidFill>
                  <a:schemeClr val="tx2">
                    <a:lumMod val="50000"/>
                  </a:schemeClr>
                </a:solidFill>
                <a:latin typeface="Times New Roman" panose="02020603050405020304" pitchFamily="18" charset="0"/>
                <a:cs typeface="Times New Roman" panose="02020603050405020304" pitchFamily="18" charset="0"/>
              </a:rPr>
              <a:t>Sanketh</a:t>
            </a:r>
            <a:r>
              <a:rPr lang="en-US" dirty="0">
                <a:solidFill>
                  <a:schemeClr val="tx2">
                    <a:lumMod val="50000"/>
                  </a:schemeClr>
                </a:solidFill>
                <a:latin typeface="Times New Roman" panose="02020603050405020304" pitchFamily="18" charset="0"/>
                <a:cs typeface="Times New Roman" panose="02020603050405020304" pitchFamily="18" charset="0"/>
              </a:rPr>
              <a:t> N </a:t>
            </a:r>
            <a:r>
              <a:rPr lang="en-US" dirty="0" err="1">
                <a:solidFill>
                  <a:schemeClr val="tx2">
                    <a:lumMod val="50000"/>
                  </a:schemeClr>
                </a:solidFill>
                <a:latin typeface="Times New Roman" panose="02020603050405020304" pitchFamily="18" charset="0"/>
                <a:cs typeface="Times New Roman" panose="02020603050405020304" pitchFamily="18" charset="0"/>
              </a:rPr>
              <a:t>Bhagavanthi</a:t>
            </a:r>
            <a:endParaRPr lang="en-US" dirty="0">
              <a:solidFill>
                <a:schemeClr val="tx2">
                  <a:lumMod val="50000"/>
                </a:schemeClr>
              </a:solidFill>
              <a:latin typeface="Times New Roman" panose="02020603050405020304" pitchFamily="18" charset="0"/>
              <a:cs typeface="Times New Roman" panose="02020603050405020304" pitchFamily="18" charset="0"/>
            </a:endParaRPr>
          </a:p>
          <a:p>
            <a:r>
              <a:rPr lang="en-US" dirty="0" err="1">
                <a:solidFill>
                  <a:schemeClr val="tx2">
                    <a:lumMod val="50000"/>
                  </a:schemeClr>
                </a:solidFill>
                <a:latin typeface="Times New Roman" panose="02020603050405020304" pitchFamily="18" charset="0"/>
                <a:cs typeface="Times New Roman" panose="02020603050405020304" pitchFamily="18" charset="0"/>
              </a:rPr>
              <a:t>Yashwanth</a:t>
            </a:r>
            <a:r>
              <a:rPr lang="en-US" dirty="0">
                <a:solidFill>
                  <a:schemeClr val="tx2">
                    <a:lumMod val="50000"/>
                  </a:schemeClr>
                </a:solidFill>
                <a:latin typeface="Times New Roman" panose="02020603050405020304" pitchFamily="18" charset="0"/>
                <a:cs typeface="Times New Roman" panose="02020603050405020304" pitchFamily="18" charset="0"/>
              </a:rPr>
              <a:t> </a:t>
            </a:r>
            <a:r>
              <a:rPr lang="en-US" dirty="0" err="1">
                <a:solidFill>
                  <a:schemeClr val="tx2">
                    <a:lumMod val="50000"/>
                  </a:schemeClr>
                </a:solidFill>
                <a:latin typeface="Times New Roman" panose="02020603050405020304" pitchFamily="18" charset="0"/>
                <a:cs typeface="Times New Roman" panose="02020603050405020304" pitchFamily="18" charset="0"/>
              </a:rPr>
              <a:t>Lingareddy</a:t>
            </a:r>
            <a:endParaRPr lang="en-US" dirty="0">
              <a:solidFill>
                <a:schemeClr val="tx2">
                  <a:lumMod val="50000"/>
                </a:schemeClr>
              </a:solidFill>
              <a:latin typeface="Times New Roman" panose="02020603050405020304" pitchFamily="18" charset="0"/>
              <a:cs typeface="Times New Roman" panose="02020603050405020304" pitchFamily="18" charset="0"/>
            </a:endParaRPr>
          </a:p>
          <a:p>
            <a:r>
              <a:rPr lang="en-US" dirty="0">
                <a:solidFill>
                  <a:schemeClr val="tx1"/>
                </a:solidFill>
                <a:latin typeface="Times New Roman" panose="02020603050405020304" pitchFamily="18" charset="0"/>
                <a:cs typeface="Times New Roman" panose="02020603050405020304" pitchFamily="18" charset="0"/>
              </a:rPr>
              <a:t>Venkata Sai </a:t>
            </a:r>
            <a:r>
              <a:rPr lang="en-US" dirty="0" err="1">
                <a:solidFill>
                  <a:schemeClr val="tx1"/>
                </a:solidFill>
                <a:latin typeface="Times New Roman" panose="02020603050405020304" pitchFamily="18" charset="0"/>
                <a:cs typeface="Times New Roman" panose="02020603050405020304" pitchFamily="18" charset="0"/>
              </a:rPr>
              <a:t>Praneeth</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Kandula</a:t>
            </a:r>
            <a:endParaRPr lang="en-US" dirty="0">
              <a:solidFill>
                <a:schemeClr val="tx1"/>
              </a:solidFill>
              <a:latin typeface="Times New Roman" panose="02020603050405020304" pitchFamily="18" charset="0"/>
              <a:cs typeface="Times New Roman" panose="02020603050405020304" pitchFamily="18" charset="0"/>
            </a:endParaRPr>
          </a:p>
          <a:p>
            <a:endParaRPr lang="en-US" dirty="0">
              <a:solidFill>
                <a:schemeClr val="tx1"/>
              </a:solidFill>
              <a:latin typeface="Times New Roman" panose="02020603050405020304" pitchFamily="18" charset="0"/>
              <a:cs typeface="Times New Roman" panose="02020603050405020304" pitchFamily="18" charset="0"/>
            </a:endParaRPr>
          </a:p>
          <a:p>
            <a:endParaRPr lang="en-US" dirty="0">
              <a:solidFill>
                <a:schemeClr val="tx2">
                  <a:lumMod val="50000"/>
                </a:schemeClr>
              </a:solidFill>
              <a:latin typeface="Times New Roman" panose="02020603050405020304" pitchFamily="18" charset="0"/>
              <a:cs typeface="Times New Roman" panose="02020603050405020304" pitchFamily="18" charset="0"/>
            </a:endParaRPr>
          </a:p>
          <a:p>
            <a:endParaRPr lang="en-US" dirty="0">
              <a:solidFill>
                <a:schemeClr val="tx2">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1239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0" y="1129004"/>
            <a:ext cx="9144000" cy="6154156"/>
          </a:xfrm>
        </p:spPr>
        <p:txBody>
          <a:bodyPr>
            <a:normAutofit fontScale="92500" lnSpcReduction="10000"/>
          </a:bodyPr>
          <a:lstStyle/>
          <a:p>
            <a:pPr marL="457200" lvl="1" indent="0" algn="ctr">
              <a:buNone/>
            </a:pPr>
            <a:r>
              <a:rPr lang="en-US" sz="2800" b="1" dirty="0">
                <a:latin typeface="Times New Roman" panose="02020603050405020304" pitchFamily="18" charset="0"/>
                <a:cs typeface="Times New Roman" panose="02020603050405020304" pitchFamily="18" charset="0"/>
              </a:rPr>
              <a:t>Vendor – Business App</a:t>
            </a:r>
          </a:p>
          <a:p>
            <a:pPr marL="57150" indent="0">
              <a:buNone/>
            </a:pPr>
            <a:r>
              <a:rPr lang="en-US" b="1" dirty="0">
                <a:latin typeface="Times New Roman" panose="02020603050405020304" pitchFamily="18" charset="0"/>
                <a:cs typeface="Times New Roman" panose="02020603050405020304" pitchFamily="18" charset="0"/>
              </a:rPr>
              <a:t>Sign-in</a:t>
            </a:r>
            <a:endParaRPr lang="en-US" sz="2400" dirty="0">
              <a:latin typeface="Times New Roman" panose="02020603050405020304" pitchFamily="18" charset="0"/>
              <a:cs typeface="Times New Roman" panose="02020603050405020304" pitchFamily="18" charset="0"/>
            </a:endParaRPr>
          </a:p>
          <a:p>
            <a:pPr marL="514350" indent="-457200"/>
            <a:r>
              <a:rPr lang="en-US" sz="2000" dirty="0">
                <a:latin typeface="Times New Roman" panose="02020603050405020304" pitchFamily="18" charset="0"/>
                <a:cs typeface="Times New Roman" panose="02020603050405020304" pitchFamily="18" charset="0"/>
              </a:rPr>
              <a:t>Email id </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r>
              <a:rPr lang="en-US" sz="2000" dirty="0">
                <a:latin typeface="Times New Roman" panose="02020603050405020304" pitchFamily="18" charset="0"/>
                <a:cs typeface="Times New Roman" panose="02020603050405020304" pitchFamily="18" charset="0"/>
              </a:rPr>
              <a:t> Password (No registration is required here because the business registrations are done via website only)</a:t>
            </a:r>
          </a:p>
          <a:p>
            <a:r>
              <a:rPr lang="en-US" sz="2200" dirty="0">
                <a:latin typeface="Times New Roman" panose="02020603050405020304" pitchFamily="18" charset="0"/>
                <a:cs typeface="Times New Roman" panose="02020603050405020304" pitchFamily="18" charset="0"/>
              </a:rPr>
              <a:t>Should Contain</a:t>
            </a:r>
          </a:p>
          <a:p>
            <a:pPr lvl="0"/>
            <a:r>
              <a:rPr lang="en-US" sz="2200" dirty="0">
                <a:latin typeface="Times New Roman" panose="02020603050405020304" pitchFamily="18" charset="0"/>
                <a:cs typeface="Times New Roman" panose="02020603050405020304" pitchFamily="18" charset="0"/>
              </a:rPr>
              <a:t>Two tabs “Add points”, “Redeem points”</a:t>
            </a:r>
          </a:p>
          <a:p>
            <a:pPr lvl="0"/>
            <a:r>
              <a:rPr lang="en-US" sz="2200" dirty="0">
                <a:latin typeface="Times New Roman" panose="02020603050405020304" pitchFamily="18" charset="0"/>
                <a:cs typeface="Times New Roman" panose="02020603050405020304" pitchFamily="18" charset="0"/>
              </a:rPr>
              <a:t>In Add points tab</a:t>
            </a:r>
          </a:p>
          <a:p>
            <a:pPr lvl="1"/>
            <a:r>
              <a:rPr lang="en-US" sz="2200" dirty="0">
                <a:latin typeface="Times New Roman" panose="02020603050405020304" pitchFamily="18" charset="0"/>
                <a:cs typeface="Times New Roman" panose="02020603050405020304" pitchFamily="18" charset="0"/>
              </a:rPr>
              <a:t>Bill amount field</a:t>
            </a:r>
          </a:p>
          <a:p>
            <a:pPr lvl="1"/>
            <a:r>
              <a:rPr lang="en-US" sz="2200" dirty="0">
                <a:latin typeface="Times New Roman" panose="02020603050405020304" pitchFamily="18" charset="0"/>
                <a:cs typeface="Times New Roman" panose="02020603050405020304" pitchFamily="18" charset="0"/>
              </a:rPr>
              <a:t>Phone number / scan QR code field</a:t>
            </a:r>
          </a:p>
          <a:p>
            <a:pPr lvl="1"/>
            <a:r>
              <a:rPr lang="en-US" sz="2200" dirty="0">
                <a:latin typeface="Times New Roman" panose="02020603050405020304" pitchFamily="18" charset="0"/>
                <a:cs typeface="Times New Roman" panose="02020603050405020304" pitchFamily="18" charset="0"/>
              </a:rPr>
              <a:t>Button beside scan QR code.</a:t>
            </a:r>
          </a:p>
          <a:p>
            <a:pPr lvl="1"/>
            <a:r>
              <a:rPr lang="en-US" sz="2200" dirty="0">
                <a:latin typeface="Times New Roman" panose="02020603050405020304" pitchFamily="18" charset="0"/>
                <a:cs typeface="Times New Roman" panose="02020603050405020304" pitchFamily="18" charset="0"/>
              </a:rPr>
              <a:t>On click of the button QR reader should open in app</a:t>
            </a:r>
          </a:p>
          <a:p>
            <a:pPr lvl="0"/>
            <a:r>
              <a:rPr lang="en-US" sz="2200" dirty="0">
                <a:latin typeface="Times New Roman" panose="02020603050405020304" pitchFamily="18" charset="0"/>
                <a:cs typeface="Times New Roman" panose="02020603050405020304" pitchFamily="18" charset="0"/>
              </a:rPr>
              <a:t>In redeem points tab</a:t>
            </a:r>
          </a:p>
          <a:p>
            <a:pPr lvl="1"/>
            <a:r>
              <a:rPr lang="en-US" sz="2200" dirty="0">
                <a:latin typeface="Times New Roman" panose="02020603050405020304" pitchFamily="18" charset="0"/>
                <a:cs typeface="Times New Roman" panose="02020603050405020304" pitchFamily="18" charset="0"/>
              </a:rPr>
              <a:t>Scan QR code field (points cannot be redeemed unless the user has app in his phone)</a:t>
            </a:r>
          </a:p>
          <a:p>
            <a:pPr lvl="1"/>
            <a:r>
              <a:rPr lang="en-US" sz="2200" dirty="0">
                <a:latin typeface="Times New Roman" panose="02020603050405020304" pitchFamily="18" charset="0"/>
                <a:cs typeface="Times New Roman" panose="02020603050405020304" pitchFamily="18" charset="0"/>
              </a:rPr>
              <a:t>After scanning the QR code, show total outstanding points, Customer basic info and a text box to enter the number of points to be redeemed.</a:t>
            </a:r>
          </a:p>
          <a:p>
            <a:pPr lvl="1"/>
            <a:r>
              <a:rPr lang="en-US" sz="2200" dirty="0">
                <a:latin typeface="Times New Roman" panose="02020603050405020304" pitchFamily="18" charset="0"/>
                <a:cs typeface="Times New Roman" panose="02020603050405020304" pitchFamily="18" charset="0"/>
              </a:rPr>
              <a:t>Redeem button</a:t>
            </a:r>
          </a:p>
          <a:p>
            <a:pPr marL="57150" indent="0">
              <a:buNone/>
            </a:pPr>
            <a:endParaRPr lang="en-US" sz="2000" b="1"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01772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0" y="1129004"/>
            <a:ext cx="9144000" cy="6154156"/>
          </a:xfrm>
        </p:spPr>
        <p:txBody>
          <a:bodyPr>
            <a:normAutofit/>
          </a:bodyPr>
          <a:lstStyle/>
          <a:p>
            <a:pPr marL="457200" lvl="1" indent="0" algn="ctr">
              <a:buNone/>
            </a:pPr>
            <a:r>
              <a:rPr lang="en-US" sz="2600" b="1" dirty="0">
                <a:latin typeface="Times New Roman" panose="02020603050405020304" pitchFamily="18" charset="0"/>
                <a:cs typeface="Times New Roman" panose="02020603050405020304" pitchFamily="18" charset="0"/>
              </a:rPr>
              <a:t>Vendor – Web Application</a:t>
            </a:r>
          </a:p>
          <a:p>
            <a:pPr marL="57150" indent="0">
              <a:buNone/>
            </a:pPr>
            <a:r>
              <a:rPr lang="en-US" sz="2400" b="1" dirty="0">
                <a:latin typeface="Times New Roman" panose="02020603050405020304" pitchFamily="18" charset="0"/>
                <a:cs typeface="Times New Roman" panose="02020603050405020304" pitchFamily="18" charset="0"/>
              </a:rPr>
              <a:t>Request Register</a:t>
            </a:r>
            <a:endParaRPr lang="en-US" sz="2400" dirty="0">
              <a:latin typeface="Times New Roman" panose="02020603050405020304" pitchFamily="18" charset="0"/>
              <a:cs typeface="Times New Roman" panose="02020603050405020304" pitchFamily="18" charset="0"/>
            </a:endParaRPr>
          </a:p>
          <a:p>
            <a:pPr lvl="0"/>
            <a:r>
              <a:rPr lang="en-US" sz="2000" dirty="0">
                <a:latin typeface="Times New Roman" panose="02020603050405020304" pitchFamily="18" charset="0"/>
                <a:cs typeface="Times New Roman" panose="02020603050405020304" pitchFamily="18" charset="0"/>
              </a:rPr>
              <a:t>Popup will contain one field “Email address”</a:t>
            </a:r>
          </a:p>
          <a:p>
            <a:pPr lvl="0"/>
            <a:r>
              <a:rPr lang="en-US" sz="2000" dirty="0">
                <a:latin typeface="Times New Roman" panose="02020603050405020304" pitchFamily="18" charset="0"/>
                <a:cs typeface="Times New Roman" panose="02020603050405020304" pitchFamily="18" charset="0"/>
              </a:rPr>
              <a:t>Okay button. “Send verification email”</a:t>
            </a:r>
          </a:p>
          <a:p>
            <a:pPr lvl="0"/>
            <a:r>
              <a:rPr lang="en-US" sz="2000" dirty="0">
                <a:latin typeface="Times New Roman" panose="02020603050405020304" pitchFamily="18" charset="0"/>
                <a:cs typeface="Times New Roman" panose="02020603050405020304" pitchFamily="18" charset="0"/>
              </a:rPr>
              <a:t>After clicking the verification link from email, will redirect to registration form</a:t>
            </a:r>
          </a:p>
          <a:p>
            <a:pPr lvl="0"/>
            <a:r>
              <a:rPr lang="en-US" sz="2000" dirty="0">
                <a:latin typeface="Times New Roman" panose="02020603050405020304" pitchFamily="18" charset="0"/>
                <a:cs typeface="Times New Roman" panose="02020603050405020304" pitchFamily="18" charset="0"/>
              </a:rPr>
              <a:t>Registration form will contain</a:t>
            </a:r>
          </a:p>
          <a:p>
            <a:pPr lvl="1"/>
            <a:r>
              <a:rPr lang="en-US" sz="2000" dirty="0">
                <a:latin typeface="Times New Roman" panose="02020603050405020304" pitchFamily="18" charset="0"/>
                <a:cs typeface="Times New Roman" panose="02020603050405020304" pitchFamily="18" charset="0"/>
              </a:rPr>
              <a:t>Set password</a:t>
            </a:r>
          </a:p>
          <a:p>
            <a:pPr lvl="1"/>
            <a:r>
              <a:rPr lang="en-US" sz="2000" dirty="0">
                <a:latin typeface="Times New Roman" panose="02020603050405020304" pitchFamily="18" charset="0"/>
                <a:cs typeface="Times New Roman" panose="02020603050405020304" pitchFamily="18" charset="0"/>
              </a:rPr>
              <a:t>Shop Name</a:t>
            </a:r>
          </a:p>
          <a:p>
            <a:pPr lvl="1"/>
            <a:r>
              <a:rPr lang="en-US" sz="2000" dirty="0">
                <a:latin typeface="Times New Roman" panose="02020603050405020304" pitchFamily="18" charset="0"/>
                <a:cs typeface="Times New Roman" panose="02020603050405020304" pitchFamily="18" charset="0"/>
              </a:rPr>
              <a:t>Shop type</a:t>
            </a:r>
          </a:p>
          <a:p>
            <a:pPr lvl="1"/>
            <a:r>
              <a:rPr lang="en-US" sz="2000" dirty="0">
                <a:latin typeface="Times New Roman" panose="02020603050405020304" pitchFamily="18" charset="0"/>
                <a:cs typeface="Times New Roman" panose="02020603050405020304" pitchFamily="18" charset="0"/>
              </a:rPr>
              <a:t>Add outlet`s address, phone numbers </a:t>
            </a:r>
          </a:p>
          <a:p>
            <a:pPr lvl="1"/>
            <a:r>
              <a:rPr lang="en-US" sz="2000" dirty="0">
                <a:latin typeface="Times New Roman" panose="02020603050405020304" pitchFamily="18" charset="0"/>
                <a:cs typeface="Times New Roman" panose="02020603050405020304" pitchFamily="18" charset="0"/>
              </a:rPr>
              <a:t>Add different logins for different outlets</a:t>
            </a:r>
          </a:p>
          <a:p>
            <a:pPr lvl="1"/>
            <a:r>
              <a:rPr lang="en-US" sz="2000" dirty="0">
                <a:latin typeface="Times New Roman" panose="02020603050405020304" pitchFamily="18" charset="0"/>
                <a:cs typeface="Times New Roman" panose="02020603050405020304" pitchFamily="18" charset="0"/>
              </a:rPr>
              <a:t>Define Loyalty points for three levels. Amount: points ratio, any other benefits of individual levels</a:t>
            </a:r>
          </a:p>
          <a:p>
            <a:r>
              <a:rPr lang="en-US" sz="2000" dirty="0">
                <a:latin typeface="Times New Roman" panose="02020603050405020304" pitchFamily="18" charset="0"/>
                <a:cs typeface="Times New Roman" panose="02020603050405020304" pitchFamily="18" charset="0"/>
              </a:rPr>
              <a:t>Button for “Submit request”</a:t>
            </a:r>
            <a:endParaRPr lang="en-US" sz="2400"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5432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0" y="1082351"/>
            <a:ext cx="9144000" cy="6154156"/>
          </a:xfrm>
        </p:spPr>
        <p:txBody>
          <a:bodyPr>
            <a:normAutofit/>
          </a:bodyPr>
          <a:lstStyle/>
          <a:p>
            <a:pPr marL="0" indent="0">
              <a:buNone/>
            </a:pPr>
            <a:r>
              <a:rPr lang="en-US" sz="2400" b="1" dirty="0">
                <a:latin typeface="Times New Roman" panose="02020603050405020304" pitchFamily="18" charset="0"/>
                <a:cs typeface="Times New Roman" panose="02020603050405020304" pitchFamily="18" charset="0"/>
              </a:rPr>
              <a:t>Login</a:t>
            </a:r>
          </a:p>
          <a:p>
            <a:pPr lvl="1"/>
            <a:r>
              <a:rPr lang="en-US" sz="2000" dirty="0">
                <a:latin typeface="Times New Roman" panose="02020603050405020304" pitchFamily="18" charset="0"/>
                <a:cs typeface="Times New Roman" panose="02020603050405020304" pitchFamily="18" charset="0"/>
              </a:rPr>
              <a:t>Email Id, password fields</a:t>
            </a:r>
          </a:p>
          <a:p>
            <a:pPr marL="57150" indent="0">
              <a:buNone/>
            </a:pPr>
            <a:r>
              <a:rPr lang="en-US" sz="2400" b="1" dirty="0">
                <a:latin typeface="Times New Roman" panose="02020603050405020304" pitchFamily="18" charset="0"/>
                <a:cs typeface="Times New Roman" panose="02020603050405020304" pitchFamily="18" charset="0"/>
              </a:rPr>
              <a:t>Store Dashboard</a:t>
            </a:r>
          </a:p>
          <a:p>
            <a:pPr lvl="0"/>
            <a:r>
              <a:rPr lang="en-US" sz="2000" dirty="0">
                <a:latin typeface="Times New Roman" panose="02020603050405020304" pitchFamily="18" charset="0"/>
                <a:cs typeface="Times New Roman" panose="02020603050405020304" pitchFamily="18" charset="0"/>
              </a:rPr>
              <a:t>Dashboard will contain the following menu</a:t>
            </a:r>
          </a:p>
          <a:p>
            <a:pPr lvl="1"/>
            <a:r>
              <a:rPr lang="en-US" sz="2000" dirty="0">
                <a:latin typeface="Times New Roman" panose="02020603050405020304" pitchFamily="18" charset="0"/>
                <a:cs typeface="Times New Roman" panose="02020603050405020304" pitchFamily="18" charset="0"/>
              </a:rPr>
              <a:t>Overview					</a:t>
            </a:r>
          </a:p>
          <a:p>
            <a:pPr lvl="1"/>
            <a:r>
              <a:rPr lang="en-US" sz="2000" dirty="0">
                <a:latin typeface="Times New Roman" panose="02020603050405020304" pitchFamily="18" charset="0"/>
                <a:cs typeface="Times New Roman" panose="02020603050405020304" pitchFamily="18" charset="0"/>
              </a:rPr>
              <a:t>Transactions</a:t>
            </a:r>
          </a:p>
          <a:p>
            <a:pPr lvl="1"/>
            <a:r>
              <a:rPr lang="en-US" sz="2000" dirty="0">
                <a:latin typeface="Times New Roman" panose="02020603050405020304" pitchFamily="18" charset="0"/>
                <a:cs typeface="Times New Roman" panose="02020603050405020304" pitchFamily="18" charset="0"/>
              </a:rPr>
              <a:t>Campaigns</a:t>
            </a:r>
          </a:p>
          <a:p>
            <a:pPr lvl="1"/>
            <a:r>
              <a:rPr lang="en-US" sz="2000" dirty="0">
                <a:latin typeface="Times New Roman" panose="02020603050405020304" pitchFamily="18" charset="0"/>
                <a:cs typeface="Times New Roman" panose="02020603050405020304" pitchFamily="18" charset="0"/>
              </a:rPr>
              <a:t>Members</a:t>
            </a:r>
          </a:p>
          <a:p>
            <a:pPr lvl="1"/>
            <a:r>
              <a:rPr lang="en-US" sz="2000" dirty="0">
                <a:latin typeface="Times New Roman" panose="02020603050405020304" pitchFamily="18" charset="0"/>
                <a:cs typeface="Times New Roman" panose="02020603050405020304" pitchFamily="18" charset="0"/>
              </a:rPr>
              <a:t>Billing</a:t>
            </a:r>
          </a:p>
          <a:p>
            <a:pPr lvl="1"/>
            <a:r>
              <a:rPr lang="en-US" sz="2000" dirty="0">
                <a:latin typeface="Times New Roman" panose="02020603050405020304" pitchFamily="18" charset="0"/>
                <a:cs typeface="Times New Roman" panose="02020603050405020304" pitchFamily="18" charset="0"/>
              </a:rPr>
              <a:t>Settings</a:t>
            </a:r>
          </a:p>
          <a:p>
            <a:pPr marL="0" lvl="0" indent="0">
              <a:buNone/>
            </a:pPr>
            <a:r>
              <a:rPr lang="en-US" sz="2400" b="1" dirty="0">
                <a:latin typeface="Times New Roman" panose="02020603050405020304" pitchFamily="18" charset="0"/>
                <a:cs typeface="Times New Roman" panose="02020603050405020304" pitchFamily="18" charset="0"/>
              </a:rPr>
              <a:t>Overview</a:t>
            </a:r>
            <a:endParaRPr lang="en-US" sz="2400" dirty="0">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rPr>
              <a:t>Total Visit count and Total Members</a:t>
            </a:r>
          </a:p>
          <a:p>
            <a:pPr lvl="1"/>
            <a:r>
              <a:rPr lang="en-US" sz="2000" dirty="0">
                <a:latin typeface="Times New Roman" panose="02020603050405020304" pitchFamily="18" charset="0"/>
                <a:cs typeface="Times New Roman" panose="02020603050405020304" pitchFamily="18" charset="0"/>
              </a:rPr>
              <a:t>New members this month</a:t>
            </a:r>
          </a:p>
          <a:p>
            <a:pPr lvl="1"/>
            <a:r>
              <a:rPr lang="en-US" sz="2000" dirty="0">
                <a:latin typeface="Times New Roman" panose="02020603050405020304" pitchFamily="18" charset="0"/>
                <a:cs typeface="Times New Roman" panose="02020603050405020304" pitchFamily="18" charset="0"/>
              </a:rPr>
              <a:t>Active members in each tier</a:t>
            </a:r>
          </a:p>
          <a:p>
            <a:pPr lvl="1"/>
            <a:r>
              <a:rPr lang="en-US" sz="2000" dirty="0">
                <a:latin typeface="Times New Roman" panose="02020603050405020304" pitchFamily="18" charset="0"/>
                <a:cs typeface="Times New Roman" panose="02020603050405020304" pitchFamily="18" charset="0"/>
              </a:rPr>
              <a:t>Contribution of sales by each tier members &amp; Total annual sales</a:t>
            </a:r>
          </a:p>
          <a:p>
            <a:pPr marL="57150" indent="0">
              <a:buNone/>
            </a:pPr>
            <a:endParaRPr lang="en-US" sz="2000" b="1"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7851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0" y="1352939"/>
            <a:ext cx="9144000" cy="6154156"/>
          </a:xfrm>
        </p:spPr>
        <p:txBody>
          <a:bodyPr>
            <a:normAutofit fontScale="47500" lnSpcReduction="20000"/>
          </a:bodyPr>
          <a:lstStyle/>
          <a:p>
            <a:pPr marL="0" indent="0">
              <a:buNone/>
            </a:pPr>
            <a:r>
              <a:rPr lang="en-US" sz="5100" b="1" dirty="0">
                <a:latin typeface="Times New Roman" panose="02020603050405020304" pitchFamily="18" charset="0"/>
                <a:cs typeface="Times New Roman" panose="02020603050405020304" pitchFamily="18" charset="0"/>
              </a:rPr>
              <a:t>Transactions</a:t>
            </a:r>
          </a:p>
          <a:p>
            <a:r>
              <a:rPr lang="en-US" sz="4200" dirty="0">
                <a:latin typeface="Times New Roman" panose="02020603050405020304" pitchFamily="18" charset="0"/>
                <a:cs typeface="Times New Roman" panose="02020603050405020304" pitchFamily="18" charset="0"/>
              </a:rPr>
              <a:t>Add points</a:t>
            </a:r>
          </a:p>
          <a:p>
            <a:r>
              <a:rPr lang="en-US" sz="4200" dirty="0">
                <a:latin typeface="Times New Roman" panose="02020603050405020304" pitchFamily="18" charset="0"/>
                <a:cs typeface="Times New Roman" panose="02020603050405020304" pitchFamily="18" charset="0"/>
              </a:rPr>
              <a:t>Redeem points</a:t>
            </a:r>
          </a:p>
          <a:p>
            <a:pPr marL="0" indent="0">
              <a:buNone/>
            </a:pPr>
            <a:endParaRPr lang="en-US" sz="2600" b="1" dirty="0">
              <a:latin typeface="Times New Roman" panose="02020603050405020304" pitchFamily="18" charset="0"/>
              <a:cs typeface="Times New Roman" panose="02020603050405020304" pitchFamily="18" charset="0"/>
            </a:endParaRPr>
          </a:p>
          <a:p>
            <a:pPr marL="0" indent="0">
              <a:buNone/>
            </a:pPr>
            <a:r>
              <a:rPr lang="en-US" sz="5100" b="1" dirty="0">
                <a:latin typeface="Times New Roman" panose="02020603050405020304" pitchFamily="18" charset="0"/>
                <a:cs typeface="Times New Roman" panose="02020603050405020304" pitchFamily="18" charset="0"/>
              </a:rPr>
              <a:t>Members</a:t>
            </a:r>
            <a:endParaRPr lang="en-US" sz="5100" dirty="0">
              <a:latin typeface="Times New Roman" panose="02020603050405020304" pitchFamily="18" charset="0"/>
              <a:cs typeface="Times New Roman" panose="02020603050405020304" pitchFamily="18" charset="0"/>
            </a:endParaRPr>
          </a:p>
          <a:p>
            <a:pPr marL="0" indent="0">
              <a:buNone/>
            </a:pPr>
            <a:endParaRPr lang="en-US" sz="2600" dirty="0">
              <a:latin typeface="Times New Roman" panose="02020603050405020304" pitchFamily="18" charset="0"/>
              <a:cs typeface="Times New Roman" panose="02020603050405020304" pitchFamily="18" charset="0"/>
            </a:endParaRPr>
          </a:p>
          <a:p>
            <a:r>
              <a:rPr lang="en-US" sz="4200" dirty="0">
                <a:latin typeface="Times New Roman" panose="02020603050405020304" pitchFamily="18" charset="0"/>
                <a:cs typeface="Times New Roman" panose="02020603050405020304" pitchFamily="18" charset="0"/>
              </a:rPr>
              <a:t>Total Members</a:t>
            </a:r>
          </a:p>
          <a:p>
            <a:pPr lvl="0"/>
            <a:r>
              <a:rPr lang="en-US" sz="4200" dirty="0">
                <a:latin typeface="Times New Roman" panose="02020603050405020304" pitchFamily="18" charset="0"/>
                <a:cs typeface="Times New Roman" panose="02020603050405020304" pitchFamily="18" charset="0"/>
              </a:rPr>
              <a:t>Search Box</a:t>
            </a:r>
          </a:p>
          <a:p>
            <a:r>
              <a:rPr lang="en-US" sz="4200" dirty="0">
                <a:latin typeface="Times New Roman" panose="02020603050405020304" pitchFamily="18" charset="0"/>
                <a:cs typeface="Times New Roman" panose="02020603050405020304" pitchFamily="18" charset="0"/>
              </a:rPr>
              <a:t>Sortable data table with columns</a:t>
            </a:r>
          </a:p>
          <a:p>
            <a:pPr lvl="1"/>
            <a:r>
              <a:rPr lang="en-US" sz="4200" dirty="0">
                <a:latin typeface="Times New Roman" panose="02020603050405020304" pitchFamily="18" charset="0"/>
                <a:cs typeface="Times New Roman" panose="02020603050405020304" pitchFamily="18" charset="0"/>
              </a:rPr>
              <a:t>Check box</a:t>
            </a:r>
          </a:p>
          <a:p>
            <a:pPr lvl="1"/>
            <a:r>
              <a:rPr lang="en-US" sz="4200" dirty="0">
                <a:latin typeface="Times New Roman" panose="02020603050405020304" pitchFamily="18" charset="0"/>
                <a:cs typeface="Times New Roman" panose="02020603050405020304" pitchFamily="18" charset="0"/>
              </a:rPr>
              <a:t>Profile pic</a:t>
            </a:r>
          </a:p>
          <a:p>
            <a:pPr lvl="1"/>
            <a:r>
              <a:rPr lang="en-US" sz="4200" dirty="0">
                <a:latin typeface="Times New Roman" panose="02020603050405020304" pitchFamily="18" charset="0"/>
                <a:cs typeface="Times New Roman" panose="02020603050405020304" pitchFamily="18" charset="0"/>
              </a:rPr>
              <a:t>Name</a:t>
            </a:r>
          </a:p>
          <a:p>
            <a:pPr lvl="1"/>
            <a:r>
              <a:rPr lang="en-US" sz="4200" dirty="0">
                <a:latin typeface="Times New Roman" panose="02020603050405020304" pitchFamily="18" charset="0"/>
                <a:cs typeface="Times New Roman" panose="02020603050405020304" pitchFamily="18" charset="0"/>
              </a:rPr>
              <a:t>Phone number</a:t>
            </a:r>
          </a:p>
          <a:p>
            <a:pPr lvl="1"/>
            <a:r>
              <a:rPr lang="en-US" sz="4200" dirty="0">
                <a:latin typeface="Times New Roman" panose="02020603050405020304" pitchFamily="18" charset="0"/>
                <a:cs typeface="Times New Roman" panose="02020603050405020304" pitchFamily="18" charset="0"/>
              </a:rPr>
              <a:t>Email id</a:t>
            </a:r>
          </a:p>
          <a:p>
            <a:pPr lvl="1"/>
            <a:r>
              <a:rPr lang="en-US" sz="4200" dirty="0">
                <a:latin typeface="Times New Roman" panose="02020603050405020304" pitchFamily="18" charset="0"/>
                <a:cs typeface="Times New Roman" panose="02020603050405020304" pitchFamily="18" charset="0"/>
              </a:rPr>
              <a:t>Status</a:t>
            </a:r>
          </a:p>
          <a:p>
            <a:pPr lvl="1"/>
            <a:r>
              <a:rPr lang="en-US" sz="4200" dirty="0">
                <a:latin typeface="Times New Roman" panose="02020603050405020304" pitchFamily="18" charset="0"/>
                <a:cs typeface="Times New Roman" panose="02020603050405020304" pitchFamily="18" charset="0"/>
              </a:rPr>
              <a:t>Outstanding points</a:t>
            </a:r>
          </a:p>
          <a:p>
            <a:pPr lvl="1"/>
            <a:r>
              <a:rPr lang="en-US" sz="4200" dirty="0">
                <a:latin typeface="Times New Roman" panose="02020603050405020304" pitchFamily="18" charset="0"/>
                <a:cs typeface="Times New Roman" panose="02020603050405020304" pitchFamily="18" charset="0"/>
              </a:rPr>
              <a:t>Last visit</a:t>
            </a:r>
          </a:p>
          <a:p>
            <a:pPr lvl="1"/>
            <a:r>
              <a:rPr lang="en-US" sz="4200" dirty="0">
                <a:latin typeface="Times New Roman" panose="02020603050405020304" pitchFamily="18" charset="0"/>
                <a:cs typeface="Times New Roman" panose="02020603050405020304" pitchFamily="18" charset="0"/>
              </a:rPr>
              <a:t>Membership from date</a:t>
            </a:r>
          </a:p>
          <a:p>
            <a:endParaRPr lang="en-US" sz="2600" dirty="0">
              <a:latin typeface="Times New Roman" panose="02020603050405020304" pitchFamily="18" charset="0"/>
              <a:cs typeface="Times New Roman" panose="02020603050405020304" pitchFamily="18" charset="0"/>
            </a:endParaRPr>
          </a:p>
          <a:p>
            <a:pPr marL="57150" indent="0">
              <a:buNone/>
            </a:pPr>
            <a:endParaRPr lang="en-US" sz="2000" b="1"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32299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0" y="1082351"/>
            <a:ext cx="9144000" cy="6154156"/>
          </a:xfrm>
        </p:spPr>
        <p:txBody>
          <a:bodyPr>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On click of each row a pop up should come with following details</a:t>
            </a:r>
          </a:p>
          <a:p>
            <a:pPr lvl="1"/>
            <a:r>
              <a:rPr lang="en-US" sz="2000" dirty="0">
                <a:latin typeface="Times New Roman" panose="02020603050405020304" pitchFamily="18" charset="0"/>
                <a:cs typeface="Times New Roman" panose="02020603050405020304" pitchFamily="18" charset="0"/>
              </a:rPr>
              <a:t>Name, profile pic, Email, Date of Birth</a:t>
            </a:r>
          </a:p>
          <a:p>
            <a:pPr lvl="1"/>
            <a:r>
              <a:rPr lang="en-US" sz="2000" dirty="0">
                <a:latin typeface="Times New Roman" panose="02020603050405020304" pitchFamily="18" charset="0"/>
                <a:cs typeface="Times New Roman" panose="02020603050405020304" pitchFamily="18" charset="0"/>
              </a:rPr>
              <a:t>Add points, text box for amount and add button</a:t>
            </a:r>
          </a:p>
          <a:p>
            <a:pPr lvl="1"/>
            <a:r>
              <a:rPr lang="en-US" sz="2000" dirty="0">
                <a:latin typeface="Times New Roman" panose="02020603050405020304" pitchFamily="18" charset="0"/>
                <a:cs typeface="Times New Roman" panose="02020603050405020304" pitchFamily="18" charset="0"/>
              </a:rPr>
              <a:t>Total visits</a:t>
            </a:r>
          </a:p>
          <a:p>
            <a:pPr lvl="1"/>
            <a:r>
              <a:rPr lang="en-US" sz="2000" dirty="0">
                <a:latin typeface="Times New Roman" panose="02020603050405020304" pitchFamily="18" charset="0"/>
                <a:cs typeface="Times New Roman" panose="02020603050405020304" pitchFamily="18" charset="0"/>
              </a:rPr>
              <a:t>Total points added</a:t>
            </a:r>
          </a:p>
          <a:p>
            <a:pPr lvl="1"/>
            <a:r>
              <a:rPr lang="en-US" sz="2000" dirty="0">
                <a:latin typeface="Times New Roman" panose="02020603050405020304" pitchFamily="18" charset="0"/>
                <a:cs typeface="Times New Roman" panose="02020603050405020304" pitchFamily="18" charset="0"/>
              </a:rPr>
              <a:t>Total points redeemed</a:t>
            </a:r>
          </a:p>
          <a:p>
            <a:pPr lvl="1"/>
            <a:r>
              <a:rPr lang="en-US" sz="2000" dirty="0">
                <a:latin typeface="Times New Roman" panose="02020603050405020304" pitchFamily="18" charset="0"/>
                <a:cs typeface="Times New Roman" panose="02020603050405020304" pitchFamily="18" charset="0"/>
              </a:rPr>
              <a:t>Total revenue made by the customer</a:t>
            </a:r>
          </a:p>
          <a:p>
            <a:pPr lvl="1"/>
            <a:r>
              <a:rPr lang="en-US" sz="2000" dirty="0">
                <a:latin typeface="Times New Roman" panose="02020603050405020304" pitchFamily="18" charset="0"/>
                <a:cs typeface="Times New Roman" panose="02020603050405020304" pitchFamily="18" charset="0"/>
              </a:rPr>
              <a:t>History of visits</a:t>
            </a:r>
          </a:p>
          <a:p>
            <a:pPr marL="0" indent="0">
              <a:buNone/>
            </a:pPr>
            <a:r>
              <a:rPr lang="en-US" sz="2400" b="1" dirty="0">
                <a:latin typeface="Times New Roman" panose="02020603050405020304" pitchFamily="18" charset="0"/>
                <a:cs typeface="Times New Roman" panose="02020603050405020304" pitchFamily="18" charset="0"/>
              </a:rPr>
              <a:t>Campaign</a:t>
            </a:r>
          </a:p>
          <a:p>
            <a:r>
              <a:rPr lang="en-US" sz="2000" dirty="0">
                <a:latin typeface="Times New Roman" panose="02020603050405020304" pitchFamily="18" charset="0"/>
                <a:cs typeface="Times New Roman" panose="02020603050405020304" pitchFamily="18" charset="0"/>
              </a:rPr>
              <a:t>Data table of number of campaigns done till date with columns date, message, members</a:t>
            </a:r>
          </a:p>
          <a:p>
            <a:r>
              <a:rPr lang="en-US" sz="2000" dirty="0">
                <a:latin typeface="Times New Roman" panose="02020603050405020304" pitchFamily="18" charset="0"/>
                <a:cs typeface="Times New Roman" panose="02020603050405020304" pitchFamily="18" charset="0"/>
              </a:rPr>
              <a:t>Create Campaign Button</a:t>
            </a:r>
          </a:p>
          <a:p>
            <a:r>
              <a:rPr lang="en-US" sz="2000" dirty="0">
                <a:latin typeface="Times New Roman" panose="02020603050405020304" pitchFamily="18" charset="0"/>
                <a:cs typeface="Times New Roman" panose="02020603050405020304" pitchFamily="18" charset="0"/>
              </a:rPr>
              <a:t>On click of Create Campaign button</a:t>
            </a:r>
          </a:p>
          <a:p>
            <a:pPr>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0008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65314" y="1464906"/>
            <a:ext cx="9144000" cy="6154156"/>
          </a:xfrm>
        </p:spPr>
        <p:txBody>
          <a:bodyPr>
            <a:normAutofit/>
          </a:bodyPr>
          <a:lstStyle/>
          <a:p>
            <a:pPr lvl="1"/>
            <a:r>
              <a:rPr lang="en-US" sz="2000" dirty="0">
                <a:latin typeface="Times New Roman" panose="02020603050405020304" pitchFamily="18" charset="0"/>
                <a:cs typeface="Times New Roman" panose="02020603050405020304" pitchFamily="18" charset="0"/>
              </a:rPr>
              <a:t>Text box for campaign message</a:t>
            </a:r>
          </a:p>
          <a:p>
            <a:pPr lvl="1"/>
            <a:r>
              <a:rPr lang="en-US" sz="2000" dirty="0">
                <a:latin typeface="Times New Roman" panose="02020603050405020304" pitchFamily="18" charset="0"/>
                <a:cs typeface="Times New Roman" panose="02020603050405020304" pitchFamily="18" charset="0"/>
              </a:rPr>
              <a:t>Select member using filters like All, Silver, Gold, Platinum, Birthday week etc.</a:t>
            </a:r>
          </a:p>
          <a:p>
            <a:pPr lvl="1"/>
            <a:r>
              <a:rPr lang="en-US" sz="2000" dirty="0">
                <a:latin typeface="Times New Roman" panose="02020603050405020304" pitchFamily="18" charset="0"/>
                <a:cs typeface="Times New Roman" panose="02020603050405020304" pitchFamily="18" charset="0"/>
              </a:rPr>
              <a:t>Send Button (If the customers are using app the message will be sent as notification else it will be sent as message)</a:t>
            </a:r>
          </a:p>
          <a:p>
            <a:pPr marL="0" indent="0">
              <a:buNone/>
            </a:pPr>
            <a:r>
              <a:rPr lang="en-US" sz="2400" b="1" dirty="0">
                <a:latin typeface="Times New Roman" panose="02020603050405020304" pitchFamily="18" charset="0"/>
                <a:cs typeface="Times New Roman" panose="02020603050405020304" pitchFamily="18" charset="0"/>
              </a:rPr>
              <a:t>Billing</a:t>
            </a:r>
          </a:p>
          <a:p>
            <a:r>
              <a:rPr lang="en-US" sz="2000" dirty="0">
                <a:latin typeface="Times New Roman" panose="02020603050405020304" pitchFamily="18" charset="0"/>
                <a:cs typeface="Times New Roman" panose="02020603050405020304" pitchFamily="18" charset="0"/>
              </a:rPr>
              <a:t>Outstanding bill Details in data table format with pay button in each row</a:t>
            </a:r>
          </a:p>
          <a:p>
            <a:r>
              <a:rPr lang="en-US" sz="2000" dirty="0">
                <a:latin typeface="Times New Roman" panose="02020603050405020304" pitchFamily="18" charset="0"/>
                <a:cs typeface="Times New Roman" panose="02020603050405020304" pitchFamily="18" charset="0"/>
              </a:rPr>
              <a:t>Bill downloadable as pdf</a:t>
            </a:r>
          </a:p>
          <a:p>
            <a:r>
              <a:rPr lang="en-US" sz="2000" dirty="0">
                <a:latin typeface="Times New Roman" panose="02020603050405020304" pitchFamily="18" charset="0"/>
                <a:cs typeface="Times New Roman" panose="02020603050405020304" pitchFamily="18" charset="0"/>
              </a:rPr>
              <a:t>Credit Card details. Add/Remove cards</a:t>
            </a:r>
          </a:p>
          <a:p>
            <a:pPr marL="0" indent="0">
              <a:buNone/>
            </a:pPr>
            <a:r>
              <a:rPr lang="en-US" sz="2400" b="1" dirty="0"/>
              <a:t>Settings</a:t>
            </a:r>
            <a:endParaRPr lang="en-US" sz="24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Editing of details like</a:t>
            </a:r>
          </a:p>
          <a:p>
            <a:pPr lvl="1"/>
            <a:r>
              <a:rPr lang="en-US" sz="2000" dirty="0">
                <a:latin typeface="Times New Roman" panose="02020603050405020304" pitchFamily="18" charset="0"/>
                <a:cs typeface="Times New Roman" panose="02020603050405020304" pitchFamily="18" charset="0"/>
              </a:rPr>
              <a:t>Store Name</a:t>
            </a:r>
          </a:p>
          <a:p>
            <a:pPr lvl="1"/>
            <a:r>
              <a:rPr lang="en-US" sz="2000" dirty="0">
                <a:latin typeface="Times New Roman" panose="02020603050405020304" pitchFamily="18" charset="0"/>
                <a:cs typeface="Times New Roman" panose="02020603050405020304" pitchFamily="18" charset="0"/>
              </a:rPr>
              <a:t>Store type</a:t>
            </a:r>
          </a:p>
          <a:p>
            <a:pPr lvl="1"/>
            <a:r>
              <a:rPr lang="en-US" sz="2000" dirty="0">
                <a:latin typeface="Times New Roman" panose="02020603050405020304" pitchFamily="18" charset="0"/>
                <a:cs typeface="Times New Roman" panose="02020603050405020304" pitchFamily="18" charset="0"/>
              </a:rPr>
              <a:t>All the outlets address, phone numbers, email id and login ids</a:t>
            </a:r>
          </a:p>
          <a:p>
            <a:pPr lvl="1"/>
            <a:r>
              <a:rPr lang="en-US" sz="2000" dirty="0">
                <a:latin typeface="Times New Roman" panose="02020603050405020304" pitchFamily="18" charset="0"/>
                <a:cs typeface="Times New Roman" panose="02020603050405020304" pitchFamily="18" charset="0"/>
              </a:rPr>
              <a:t>Loyalty points ratio, benefits of tiers</a:t>
            </a:r>
          </a:p>
          <a:p>
            <a:pPr lvl="1"/>
            <a:endParaRPr lang="en-US" sz="1600" dirty="0"/>
          </a:p>
          <a:p>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2164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USE CASE DIAGRAM</a:t>
            </a:r>
          </a:p>
        </p:txBody>
      </p:sp>
      <p:pic>
        <p:nvPicPr>
          <p:cNvPr id="3" name="Picture 2" descr="../../ASAD/Project/UseCase.png">
            <a:extLst>
              <a:ext uri="{FF2B5EF4-FFF2-40B4-BE49-F238E27FC236}">
                <a16:creationId xmlns:a16="http://schemas.microsoft.com/office/drawing/2014/main" id="{FDE49A72-8EDB-4EE2-8D9A-09747BF5F8C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53143" y="1222310"/>
            <a:ext cx="7501812" cy="6691318"/>
          </a:xfrm>
          <a:prstGeom prst="rect">
            <a:avLst/>
          </a:prstGeom>
          <a:noFill/>
          <a:ln>
            <a:noFill/>
          </a:ln>
        </p:spPr>
      </p:pic>
    </p:spTree>
    <p:extLst>
      <p:ext uri="{BB962C8B-B14F-4D97-AF65-F5344CB8AC3E}">
        <p14:creationId xmlns:p14="http://schemas.microsoft.com/office/powerpoint/2010/main" val="16739056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CLASS DIAGRAM</a:t>
            </a:r>
          </a:p>
        </p:txBody>
      </p:sp>
      <p:pic>
        <p:nvPicPr>
          <p:cNvPr id="4" name="Picture 3" descr="ClassDiagram.png">
            <a:extLst>
              <a:ext uri="{FF2B5EF4-FFF2-40B4-BE49-F238E27FC236}">
                <a16:creationId xmlns:a16="http://schemas.microsoft.com/office/drawing/2014/main" id="{1AAD8E3F-B5E3-411A-A819-4629885BBAB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90464" y="1362269"/>
            <a:ext cx="7268547" cy="5678949"/>
          </a:xfrm>
          <a:prstGeom prst="rect">
            <a:avLst/>
          </a:prstGeom>
          <a:noFill/>
          <a:ln>
            <a:noFill/>
          </a:ln>
        </p:spPr>
      </p:pic>
    </p:spTree>
    <p:extLst>
      <p:ext uri="{BB962C8B-B14F-4D97-AF65-F5344CB8AC3E}">
        <p14:creationId xmlns:p14="http://schemas.microsoft.com/office/powerpoint/2010/main" val="1239956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VENDOR STATE CHART</a:t>
            </a:r>
          </a:p>
        </p:txBody>
      </p:sp>
      <p:pic>
        <p:nvPicPr>
          <p:cNvPr id="5" name="Picture 4" descr="VendorStateChart.png">
            <a:extLst>
              <a:ext uri="{FF2B5EF4-FFF2-40B4-BE49-F238E27FC236}">
                <a16:creationId xmlns:a16="http://schemas.microsoft.com/office/drawing/2014/main" id="{E8491E48-0565-4E76-BF08-8A7B930A366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62474" y="1184988"/>
            <a:ext cx="8117632" cy="5924939"/>
          </a:xfrm>
          <a:prstGeom prst="rect">
            <a:avLst/>
          </a:prstGeom>
          <a:noFill/>
          <a:ln>
            <a:noFill/>
          </a:ln>
        </p:spPr>
      </p:pic>
    </p:spTree>
    <p:extLst>
      <p:ext uri="{BB962C8B-B14F-4D97-AF65-F5344CB8AC3E}">
        <p14:creationId xmlns:p14="http://schemas.microsoft.com/office/powerpoint/2010/main" val="3656790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CUSTOMER STATE CHART</a:t>
            </a:r>
          </a:p>
        </p:txBody>
      </p:sp>
      <p:pic>
        <p:nvPicPr>
          <p:cNvPr id="4" name="Picture 3" descr="CustomerStateChart.png">
            <a:extLst>
              <a:ext uri="{FF2B5EF4-FFF2-40B4-BE49-F238E27FC236}">
                <a16:creationId xmlns:a16="http://schemas.microsoft.com/office/drawing/2014/main" id="{782BE6A5-FB27-47B9-8CA2-187F1271850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38539" y="918223"/>
            <a:ext cx="9619862" cy="6387645"/>
          </a:xfrm>
          <a:prstGeom prst="rect">
            <a:avLst/>
          </a:prstGeom>
          <a:noFill/>
          <a:ln>
            <a:noFill/>
          </a:ln>
        </p:spPr>
      </p:pic>
    </p:spTree>
    <p:extLst>
      <p:ext uri="{BB962C8B-B14F-4D97-AF65-F5344CB8AC3E}">
        <p14:creationId xmlns:p14="http://schemas.microsoft.com/office/powerpoint/2010/main" val="2144055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PROBLEM STATEMENT		</a:t>
            </a:r>
          </a:p>
        </p:txBody>
      </p:sp>
      <p:sp>
        <p:nvSpPr>
          <p:cNvPr id="3" name="Content Placeholder 2"/>
          <p:cNvSpPr>
            <a:spLocks noGrp="1"/>
          </p:cNvSpPr>
          <p:nvPr>
            <p:ph idx="1"/>
          </p:nvPr>
        </p:nvSpPr>
        <p:spPr>
          <a:xfrm>
            <a:off x="289249" y="2132045"/>
            <a:ext cx="8229600" cy="4525963"/>
          </a:xfrm>
        </p:spPr>
        <p:txBody>
          <a:bodyPr/>
          <a:lstStyle/>
          <a:p>
            <a:r>
              <a:rPr lang="en-US" dirty="0">
                <a:latin typeface="Times New Roman" panose="02020603050405020304" pitchFamily="18" charset="0"/>
                <a:cs typeface="Times New Roman" panose="02020603050405020304" pitchFamily="18" charset="0"/>
              </a:rPr>
              <a:t>Loyalty programs for small and medium business are very less - Technology hurdles &amp; high operating costs.</a:t>
            </a:r>
          </a:p>
          <a:p>
            <a:r>
              <a:rPr lang="en-US" dirty="0">
                <a:latin typeface="Times New Roman" panose="02020603050405020304" pitchFamily="18" charset="0"/>
                <a:cs typeface="Times New Roman" panose="02020603050405020304" pitchFamily="18" charset="0"/>
              </a:rPr>
              <a:t>Need of loyalty programs to be shifted from cards to mobile app. </a:t>
            </a:r>
          </a:p>
          <a:p>
            <a:r>
              <a:rPr lang="en-US" dirty="0">
                <a:latin typeface="Times New Roman" panose="02020603050405020304" pitchFamily="18" charset="0"/>
                <a:cs typeface="Times New Roman" panose="02020603050405020304" pitchFamily="18" charset="0"/>
              </a:rPr>
              <a:t>Difficult to carry different cards for different loyalty program.</a:t>
            </a:r>
          </a:p>
        </p:txBody>
      </p:sp>
    </p:spTree>
    <p:extLst>
      <p:ext uri="{BB962C8B-B14F-4D97-AF65-F5344CB8AC3E}">
        <p14:creationId xmlns:p14="http://schemas.microsoft.com/office/powerpoint/2010/main" val="7781768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MOBILE WIRE FRAMES </a:t>
            </a:r>
          </a:p>
        </p:txBody>
      </p:sp>
      <p:sp>
        <p:nvSpPr>
          <p:cNvPr id="16" name="Content Placeholder 15">
            <a:extLst>
              <a:ext uri="{FF2B5EF4-FFF2-40B4-BE49-F238E27FC236}">
                <a16:creationId xmlns:a16="http://schemas.microsoft.com/office/drawing/2014/main" id="{12837E5C-EF34-4BE3-A911-9757F02BD9A3}"/>
              </a:ext>
            </a:extLst>
          </p:cNvPr>
          <p:cNvSpPr>
            <a:spLocks noGrp="1"/>
          </p:cNvSpPr>
          <p:nvPr>
            <p:ph idx="1"/>
          </p:nvPr>
        </p:nvSpPr>
        <p:spPr>
          <a:xfrm>
            <a:off x="681135" y="1194317"/>
            <a:ext cx="8229600" cy="5663683"/>
          </a:xfrm>
        </p:spPr>
        <p:txBody>
          <a:bodyPr>
            <a:normAutofit/>
          </a:bodyPr>
          <a:lstStyle/>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dirty="0"/>
              <a:t>               </a:t>
            </a:r>
            <a:r>
              <a:rPr lang="en-US" sz="2000" dirty="0"/>
              <a:t>  (1)                                                                          (2)</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                     (3)                                                                         (4)</a:t>
            </a:r>
            <a:endParaRPr lang="en-US" sz="2400" dirty="0"/>
          </a:p>
        </p:txBody>
      </p:sp>
      <p:pic>
        <p:nvPicPr>
          <p:cNvPr id="5" name="Picture 4">
            <a:extLst>
              <a:ext uri="{FF2B5EF4-FFF2-40B4-BE49-F238E27FC236}">
                <a16:creationId xmlns:a16="http://schemas.microsoft.com/office/drawing/2014/main" id="{9AFC4C3B-12C6-4722-8CE9-41C96BE5C09B}"/>
              </a:ext>
            </a:extLst>
          </p:cNvPr>
          <p:cNvPicPr>
            <a:picLocks noChangeAspect="1"/>
          </p:cNvPicPr>
          <p:nvPr/>
        </p:nvPicPr>
        <p:blipFill>
          <a:blip r:embed="rId2"/>
          <a:stretch>
            <a:fillRect/>
          </a:stretch>
        </p:blipFill>
        <p:spPr>
          <a:xfrm>
            <a:off x="0" y="1090515"/>
            <a:ext cx="4364652" cy="2455117"/>
          </a:xfrm>
          <a:prstGeom prst="rect">
            <a:avLst/>
          </a:prstGeom>
        </p:spPr>
      </p:pic>
      <p:pic>
        <p:nvPicPr>
          <p:cNvPr id="9" name="Picture 8">
            <a:extLst>
              <a:ext uri="{FF2B5EF4-FFF2-40B4-BE49-F238E27FC236}">
                <a16:creationId xmlns:a16="http://schemas.microsoft.com/office/drawing/2014/main" id="{D819DAC6-1BE7-491B-A91F-57798B22B2D9}"/>
              </a:ext>
            </a:extLst>
          </p:cNvPr>
          <p:cNvPicPr>
            <a:picLocks noChangeAspect="1"/>
          </p:cNvPicPr>
          <p:nvPr/>
        </p:nvPicPr>
        <p:blipFill>
          <a:blip r:embed="rId3"/>
          <a:stretch>
            <a:fillRect/>
          </a:stretch>
        </p:blipFill>
        <p:spPr>
          <a:xfrm>
            <a:off x="5930168" y="1090515"/>
            <a:ext cx="1265761" cy="2366784"/>
          </a:xfrm>
          <a:prstGeom prst="rect">
            <a:avLst/>
          </a:prstGeom>
        </p:spPr>
      </p:pic>
      <p:pic>
        <p:nvPicPr>
          <p:cNvPr id="11" name="Picture 10">
            <a:extLst>
              <a:ext uri="{FF2B5EF4-FFF2-40B4-BE49-F238E27FC236}">
                <a16:creationId xmlns:a16="http://schemas.microsoft.com/office/drawing/2014/main" id="{87B320FF-F81E-4210-A283-C158F6BDED22}"/>
              </a:ext>
            </a:extLst>
          </p:cNvPr>
          <p:cNvPicPr>
            <a:picLocks noChangeAspect="1"/>
          </p:cNvPicPr>
          <p:nvPr/>
        </p:nvPicPr>
        <p:blipFill>
          <a:blip r:embed="rId4"/>
          <a:stretch>
            <a:fillRect/>
          </a:stretch>
        </p:blipFill>
        <p:spPr>
          <a:xfrm>
            <a:off x="5147831" y="3821726"/>
            <a:ext cx="3604323" cy="2366785"/>
          </a:xfrm>
          <a:prstGeom prst="rect">
            <a:avLst/>
          </a:prstGeom>
        </p:spPr>
      </p:pic>
      <p:pic>
        <p:nvPicPr>
          <p:cNvPr id="13" name="Picture 12">
            <a:extLst>
              <a:ext uri="{FF2B5EF4-FFF2-40B4-BE49-F238E27FC236}">
                <a16:creationId xmlns:a16="http://schemas.microsoft.com/office/drawing/2014/main" id="{4B6269C0-8431-4193-AC3D-778BF5ED4EB4}"/>
              </a:ext>
            </a:extLst>
          </p:cNvPr>
          <p:cNvPicPr>
            <a:picLocks noChangeAspect="1"/>
          </p:cNvPicPr>
          <p:nvPr/>
        </p:nvPicPr>
        <p:blipFill>
          <a:blip r:embed="rId5"/>
          <a:stretch>
            <a:fillRect/>
          </a:stretch>
        </p:blipFill>
        <p:spPr>
          <a:xfrm>
            <a:off x="74645" y="3821726"/>
            <a:ext cx="4466696" cy="2512517"/>
          </a:xfrm>
          <a:prstGeom prst="rect">
            <a:avLst/>
          </a:prstGeom>
        </p:spPr>
      </p:pic>
    </p:spTree>
    <p:extLst>
      <p:ext uri="{BB962C8B-B14F-4D97-AF65-F5344CB8AC3E}">
        <p14:creationId xmlns:p14="http://schemas.microsoft.com/office/powerpoint/2010/main" val="32465750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MOBILE WIRE FRAMES </a:t>
            </a:r>
          </a:p>
        </p:txBody>
      </p:sp>
      <p:pic>
        <p:nvPicPr>
          <p:cNvPr id="4" name="Picture 3">
            <a:extLst>
              <a:ext uri="{FF2B5EF4-FFF2-40B4-BE49-F238E27FC236}">
                <a16:creationId xmlns:a16="http://schemas.microsoft.com/office/drawing/2014/main" id="{D8E16BAD-5536-43CC-81D9-4C159014B335}"/>
              </a:ext>
            </a:extLst>
          </p:cNvPr>
          <p:cNvPicPr>
            <a:picLocks noChangeAspect="1"/>
          </p:cNvPicPr>
          <p:nvPr/>
        </p:nvPicPr>
        <p:blipFill>
          <a:blip r:embed="rId2"/>
          <a:stretch>
            <a:fillRect/>
          </a:stretch>
        </p:blipFill>
        <p:spPr>
          <a:xfrm>
            <a:off x="3800670" y="3784768"/>
            <a:ext cx="5343330" cy="3005623"/>
          </a:xfrm>
          <a:prstGeom prst="rect">
            <a:avLst/>
          </a:prstGeom>
        </p:spPr>
      </p:pic>
      <p:pic>
        <p:nvPicPr>
          <p:cNvPr id="10" name="Picture 9">
            <a:extLst>
              <a:ext uri="{FF2B5EF4-FFF2-40B4-BE49-F238E27FC236}">
                <a16:creationId xmlns:a16="http://schemas.microsoft.com/office/drawing/2014/main" id="{94DD31AB-0680-4744-BBB3-54E99F812699}"/>
              </a:ext>
            </a:extLst>
          </p:cNvPr>
          <p:cNvPicPr>
            <a:picLocks noChangeAspect="1"/>
          </p:cNvPicPr>
          <p:nvPr/>
        </p:nvPicPr>
        <p:blipFill>
          <a:blip r:embed="rId3"/>
          <a:stretch>
            <a:fillRect/>
          </a:stretch>
        </p:blipFill>
        <p:spPr>
          <a:xfrm>
            <a:off x="74645" y="1153784"/>
            <a:ext cx="5087851" cy="2630984"/>
          </a:xfrm>
          <a:prstGeom prst="rect">
            <a:avLst/>
          </a:prstGeom>
        </p:spPr>
      </p:pic>
      <p:sp>
        <p:nvSpPr>
          <p:cNvPr id="12" name="Content Placeholder 15">
            <a:extLst>
              <a:ext uri="{FF2B5EF4-FFF2-40B4-BE49-F238E27FC236}">
                <a16:creationId xmlns:a16="http://schemas.microsoft.com/office/drawing/2014/main" id="{B4AEFF9C-64D4-4964-954D-7C116E1E365D}"/>
              </a:ext>
            </a:extLst>
          </p:cNvPr>
          <p:cNvSpPr txBox="1">
            <a:spLocks/>
          </p:cNvSpPr>
          <p:nvPr/>
        </p:nvSpPr>
        <p:spPr>
          <a:xfrm>
            <a:off x="681135" y="1194317"/>
            <a:ext cx="8229600" cy="5663683"/>
          </a:xfrm>
          <a:prstGeom prst="rect">
            <a:avLst/>
          </a:prstGeom>
        </p:spPr>
        <p:txBody>
          <a:bodyPr>
            <a:normAutofit/>
          </a:bodyPr>
          <a:lstStyle>
            <a:lvl1pPr marL="342900" indent="-342900" algn="l" defTabSz="457200" rtl="0" eaLnBrk="1" latinLnBrk="0" hangingPunct="1">
              <a:spcBef>
                <a:spcPct val="20000"/>
              </a:spcBef>
              <a:buFont typeface="Arial"/>
              <a:buChar char="•"/>
              <a:defRPr sz="2800" kern="1200">
                <a:solidFill>
                  <a:schemeClr val="bg1">
                    <a:lumMod val="50000"/>
                  </a:schemeClr>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bg1">
                    <a:lumMod val="50000"/>
                  </a:schemeClr>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bg1">
                    <a:lumMod val="50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bg1">
                    <a:lumMod val="50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bg1">
                    <a:lumMod val="50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2400" dirty="0"/>
          </a:p>
          <a:p>
            <a:pPr marL="0" indent="0">
              <a:buFont typeface="Arial"/>
              <a:buNone/>
            </a:pPr>
            <a:endParaRPr lang="en-US" sz="2400" dirty="0"/>
          </a:p>
          <a:p>
            <a:pPr marL="0" indent="0">
              <a:buFont typeface="Arial"/>
              <a:buNone/>
            </a:pPr>
            <a:endParaRPr lang="en-US" sz="2400" dirty="0"/>
          </a:p>
          <a:p>
            <a:pPr marL="0" indent="0">
              <a:buFont typeface="Arial"/>
              <a:buNone/>
            </a:pPr>
            <a:r>
              <a:rPr lang="en-US" sz="2400" dirty="0"/>
              <a:t>                                                                          </a:t>
            </a:r>
          </a:p>
          <a:p>
            <a:pPr marL="0" indent="0">
              <a:buFont typeface="Arial"/>
              <a:buNone/>
            </a:pPr>
            <a:endParaRPr lang="en-US" sz="2400" dirty="0"/>
          </a:p>
          <a:p>
            <a:pPr marL="0" indent="0">
              <a:buFont typeface="Arial"/>
              <a:buNone/>
            </a:pPr>
            <a:r>
              <a:rPr lang="en-US" sz="2400" dirty="0"/>
              <a:t>                                                                                </a:t>
            </a:r>
            <a:r>
              <a:rPr lang="en-US" sz="2000" dirty="0"/>
              <a:t>(6)</a:t>
            </a:r>
            <a:r>
              <a:rPr lang="en-US" sz="2400" dirty="0"/>
              <a:t>                   </a:t>
            </a:r>
            <a:r>
              <a:rPr lang="en-US" sz="2000" dirty="0"/>
              <a:t>  </a:t>
            </a:r>
          </a:p>
          <a:p>
            <a:pPr marL="0" indent="0">
              <a:buFont typeface="Arial"/>
              <a:buNone/>
            </a:pPr>
            <a:r>
              <a:rPr lang="en-US" sz="2000" dirty="0"/>
              <a:t>                 (5)</a:t>
            </a:r>
          </a:p>
          <a:p>
            <a:pPr marL="0" indent="0">
              <a:buFont typeface="Arial"/>
              <a:buNone/>
            </a:pPr>
            <a:endParaRPr lang="en-US" sz="2000" dirty="0"/>
          </a:p>
          <a:p>
            <a:pPr marL="0" indent="0">
              <a:buFont typeface="Arial"/>
              <a:buNone/>
            </a:pPr>
            <a:endParaRPr lang="en-US" sz="2000" dirty="0"/>
          </a:p>
          <a:p>
            <a:pPr marL="0" indent="0">
              <a:buFont typeface="Arial"/>
              <a:buNone/>
            </a:pPr>
            <a:endParaRPr lang="en-US" sz="2000" dirty="0"/>
          </a:p>
          <a:p>
            <a:pPr marL="0" indent="0">
              <a:buFont typeface="Arial"/>
              <a:buNone/>
            </a:pPr>
            <a:endParaRPr lang="en-US" sz="2000" dirty="0"/>
          </a:p>
          <a:p>
            <a:pPr marL="0" indent="0">
              <a:buFont typeface="Arial"/>
              <a:buNone/>
            </a:pPr>
            <a:endParaRPr lang="en-US" sz="2000" dirty="0"/>
          </a:p>
          <a:p>
            <a:pPr marL="0" indent="0">
              <a:buFont typeface="Arial"/>
              <a:buNone/>
            </a:pPr>
            <a:endParaRPr lang="en-US" sz="2000" dirty="0"/>
          </a:p>
          <a:p>
            <a:pPr marL="0" indent="0">
              <a:buFont typeface="Arial"/>
              <a:buNone/>
            </a:pPr>
            <a:r>
              <a:rPr lang="en-US" sz="2000" dirty="0"/>
              <a:t>                                                                                           </a:t>
            </a:r>
            <a:endParaRPr lang="en-US" sz="2400" dirty="0"/>
          </a:p>
        </p:txBody>
      </p:sp>
    </p:spTree>
    <p:extLst>
      <p:ext uri="{BB962C8B-B14F-4D97-AF65-F5344CB8AC3E}">
        <p14:creationId xmlns:p14="http://schemas.microsoft.com/office/powerpoint/2010/main" val="5924135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WEB PAGES</a:t>
            </a:r>
          </a:p>
        </p:txBody>
      </p:sp>
      <p:graphicFrame>
        <p:nvGraphicFramePr>
          <p:cNvPr id="3" name="Table 2">
            <a:extLst>
              <a:ext uri="{FF2B5EF4-FFF2-40B4-BE49-F238E27FC236}">
                <a16:creationId xmlns:a16="http://schemas.microsoft.com/office/drawing/2014/main" id="{818B1999-FBFC-4F6D-B6E4-88FA54D8A5DB}"/>
              </a:ext>
            </a:extLst>
          </p:cNvPr>
          <p:cNvGraphicFramePr>
            <a:graphicFrameLocks noGrp="1"/>
          </p:cNvGraphicFramePr>
          <p:nvPr>
            <p:extLst>
              <p:ext uri="{D42A27DB-BD31-4B8C-83A1-F6EECF244321}">
                <p14:modId xmlns:p14="http://schemas.microsoft.com/office/powerpoint/2010/main" val="873846262"/>
              </p:ext>
            </p:extLst>
          </p:nvPr>
        </p:nvGraphicFramePr>
        <p:xfrm>
          <a:off x="0" y="1073020"/>
          <a:ext cx="9144000" cy="578498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645147691"/>
                    </a:ext>
                  </a:extLst>
                </a:gridCol>
                <a:gridCol w="4572000">
                  <a:extLst>
                    <a:ext uri="{9D8B030D-6E8A-4147-A177-3AD203B41FA5}">
                      <a16:colId xmlns:a16="http://schemas.microsoft.com/office/drawing/2014/main" val="1357084915"/>
                    </a:ext>
                  </a:extLst>
                </a:gridCol>
              </a:tblGrid>
              <a:tr h="289249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31190976"/>
                  </a:ext>
                </a:extLst>
              </a:tr>
              <a:tr h="289249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875762114"/>
                  </a:ext>
                </a:extLst>
              </a:tr>
            </a:tbl>
          </a:graphicData>
        </a:graphic>
      </p:graphicFrame>
      <p:pic>
        <p:nvPicPr>
          <p:cNvPr id="8" name="Picture 7">
            <a:extLst>
              <a:ext uri="{FF2B5EF4-FFF2-40B4-BE49-F238E27FC236}">
                <a16:creationId xmlns:a16="http://schemas.microsoft.com/office/drawing/2014/main" id="{98985A8A-4883-414C-BC14-D47ED2B33B54}"/>
              </a:ext>
            </a:extLst>
          </p:cNvPr>
          <p:cNvPicPr>
            <a:picLocks noChangeAspect="1"/>
          </p:cNvPicPr>
          <p:nvPr/>
        </p:nvPicPr>
        <p:blipFill>
          <a:blip r:embed="rId2"/>
          <a:stretch>
            <a:fillRect/>
          </a:stretch>
        </p:blipFill>
        <p:spPr>
          <a:xfrm>
            <a:off x="83975" y="1207331"/>
            <a:ext cx="4432041" cy="2656707"/>
          </a:xfrm>
          <a:prstGeom prst="rect">
            <a:avLst/>
          </a:prstGeom>
        </p:spPr>
      </p:pic>
      <p:pic>
        <p:nvPicPr>
          <p:cNvPr id="9" name="Picture 8">
            <a:extLst>
              <a:ext uri="{FF2B5EF4-FFF2-40B4-BE49-F238E27FC236}">
                <a16:creationId xmlns:a16="http://schemas.microsoft.com/office/drawing/2014/main" id="{D1F7D653-4CA0-470A-B31E-1643204D6476}"/>
              </a:ext>
            </a:extLst>
          </p:cNvPr>
          <p:cNvPicPr>
            <a:picLocks noChangeAspect="1"/>
          </p:cNvPicPr>
          <p:nvPr/>
        </p:nvPicPr>
        <p:blipFill>
          <a:blip r:embed="rId3"/>
          <a:stretch>
            <a:fillRect/>
          </a:stretch>
        </p:blipFill>
        <p:spPr>
          <a:xfrm>
            <a:off x="4606594" y="1207330"/>
            <a:ext cx="4446827" cy="2656707"/>
          </a:xfrm>
          <a:prstGeom prst="rect">
            <a:avLst/>
          </a:prstGeom>
        </p:spPr>
      </p:pic>
      <p:pic>
        <p:nvPicPr>
          <p:cNvPr id="11" name="Picture 10">
            <a:extLst>
              <a:ext uri="{FF2B5EF4-FFF2-40B4-BE49-F238E27FC236}">
                <a16:creationId xmlns:a16="http://schemas.microsoft.com/office/drawing/2014/main" id="{9BE321FB-3CD7-478D-961F-52625D262327}"/>
              </a:ext>
            </a:extLst>
          </p:cNvPr>
          <p:cNvPicPr>
            <a:picLocks noChangeAspect="1"/>
          </p:cNvPicPr>
          <p:nvPr/>
        </p:nvPicPr>
        <p:blipFill>
          <a:blip r:embed="rId4"/>
          <a:stretch>
            <a:fillRect/>
          </a:stretch>
        </p:blipFill>
        <p:spPr>
          <a:xfrm>
            <a:off x="1" y="4018835"/>
            <a:ext cx="4516016" cy="2755188"/>
          </a:xfrm>
          <a:prstGeom prst="rect">
            <a:avLst/>
          </a:prstGeom>
        </p:spPr>
      </p:pic>
      <p:pic>
        <p:nvPicPr>
          <p:cNvPr id="12" name="Picture 11">
            <a:extLst>
              <a:ext uri="{FF2B5EF4-FFF2-40B4-BE49-F238E27FC236}">
                <a16:creationId xmlns:a16="http://schemas.microsoft.com/office/drawing/2014/main" id="{CE88D09C-65F1-4419-9A04-4D0CCE95832C}"/>
              </a:ext>
            </a:extLst>
          </p:cNvPr>
          <p:cNvPicPr>
            <a:picLocks noChangeAspect="1"/>
          </p:cNvPicPr>
          <p:nvPr/>
        </p:nvPicPr>
        <p:blipFill>
          <a:blip r:embed="rId5"/>
          <a:stretch>
            <a:fillRect/>
          </a:stretch>
        </p:blipFill>
        <p:spPr>
          <a:xfrm>
            <a:off x="4606595" y="3998346"/>
            <a:ext cx="4446826" cy="2775677"/>
          </a:xfrm>
          <a:prstGeom prst="rect">
            <a:avLst/>
          </a:prstGeom>
        </p:spPr>
      </p:pic>
    </p:spTree>
    <p:extLst>
      <p:ext uri="{BB962C8B-B14F-4D97-AF65-F5344CB8AC3E}">
        <p14:creationId xmlns:p14="http://schemas.microsoft.com/office/powerpoint/2010/main" val="14009826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WEB PAGES</a:t>
            </a:r>
          </a:p>
        </p:txBody>
      </p:sp>
      <p:graphicFrame>
        <p:nvGraphicFramePr>
          <p:cNvPr id="3" name="Table 2">
            <a:extLst>
              <a:ext uri="{FF2B5EF4-FFF2-40B4-BE49-F238E27FC236}">
                <a16:creationId xmlns:a16="http://schemas.microsoft.com/office/drawing/2014/main" id="{818B1999-FBFC-4F6D-B6E4-88FA54D8A5DB}"/>
              </a:ext>
            </a:extLst>
          </p:cNvPr>
          <p:cNvGraphicFramePr>
            <a:graphicFrameLocks noGrp="1"/>
          </p:cNvGraphicFramePr>
          <p:nvPr/>
        </p:nvGraphicFramePr>
        <p:xfrm>
          <a:off x="0" y="1073020"/>
          <a:ext cx="9144000" cy="578498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645147691"/>
                    </a:ext>
                  </a:extLst>
                </a:gridCol>
                <a:gridCol w="4572000">
                  <a:extLst>
                    <a:ext uri="{9D8B030D-6E8A-4147-A177-3AD203B41FA5}">
                      <a16:colId xmlns:a16="http://schemas.microsoft.com/office/drawing/2014/main" val="1357084915"/>
                    </a:ext>
                  </a:extLst>
                </a:gridCol>
              </a:tblGrid>
              <a:tr h="289249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31190976"/>
                  </a:ext>
                </a:extLst>
              </a:tr>
              <a:tr h="289249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875762114"/>
                  </a:ext>
                </a:extLst>
              </a:tr>
            </a:tbl>
          </a:graphicData>
        </a:graphic>
      </p:graphicFrame>
      <p:pic>
        <p:nvPicPr>
          <p:cNvPr id="10" name="Picture 9">
            <a:extLst>
              <a:ext uri="{FF2B5EF4-FFF2-40B4-BE49-F238E27FC236}">
                <a16:creationId xmlns:a16="http://schemas.microsoft.com/office/drawing/2014/main" id="{CF2CD3D8-E818-422F-8028-1F6C2FC05589}"/>
              </a:ext>
            </a:extLst>
          </p:cNvPr>
          <p:cNvPicPr>
            <a:picLocks noChangeAspect="1"/>
          </p:cNvPicPr>
          <p:nvPr/>
        </p:nvPicPr>
        <p:blipFill>
          <a:blip r:embed="rId2"/>
          <a:stretch>
            <a:fillRect/>
          </a:stretch>
        </p:blipFill>
        <p:spPr>
          <a:xfrm>
            <a:off x="83975" y="1186150"/>
            <a:ext cx="4402443" cy="2677887"/>
          </a:xfrm>
          <a:prstGeom prst="rect">
            <a:avLst/>
          </a:prstGeom>
        </p:spPr>
      </p:pic>
      <p:pic>
        <p:nvPicPr>
          <p:cNvPr id="13" name="Picture 12">
            <a:extLst>
              <a:ext uri="{FF2B5EF4-FFF2-40B4-BE49-F238E27FC236}">
                <a16:creationId xmlns:a16="http://schemas.microsoft.com/office/drawing/2014/main" id="{48DF54F0-2EF2-45B2-BAC4-18021D28F4C8}"/>
              </a:ext>
            </a:extLst>
          </p:cNvPr>
          <p:cNvPicPr>
            <a:picLocks noChangeAspect="1"/>
          </p:cNvPicPr>
          <p:nvPr/>
        </p:nvPicPr>
        <p:blipFill>
          <a:blip r:embed="rId3"/>
          <a:stretch>
            <a:fillRect/>
          </a:stretch>
        </p:blipFill>
        <p:spPr>
          <a:xfrm>
            <a:off x="4655976" y="1186150"/>
            <a:ext cx="4422710" cy="2677887"/>
          </a:xfrm>
          <a:prstGeom prst="rect">
            <a:avLst/>
          </a:prstGeom>
        </p:spPr>
      </p:pic>
      <p:pic>
        <p:nvPicPr>
          <p:cNvPr id="14" name="Picture 13">
            <a:extLst>
              <a:ext uri="{FF2B5EF4-FFF2-40B4-BE49-F238E27FC236}">
                <a16:creationId xmlns:a16="http://schemas.microsoft.com/office/drawing/2014/main" id="{EA58C539-45F1-4A3A-8E44-E95DC904BE36}"/>
              </a:ext>
            </a:extLst>
          </p:cNvPr>
          <p:cNvPicPr>
            <a:picLocks noChangeAspect="1"/>
          </p:cNvPicPr>
          <p:nvPr/>
        </p:nvPicPr>
        <p:blipFill>
          <a:blip r:embed="rId4"/>
          <a:stretch>
            <a:fillRect/>
          </a:stretch>
        </p:blipFill>
        <p:spPr>
          <a:xfrm>
            <a:off x="83975" y="4018834"/>
            <a:ext cx="4402444" cy="2736529"/>
          </a:xfrm>
          <a:prstGeom prst="rect">
            <a:avLst/>
          </a:prstGeom>
        </p:spPr>
      </p:pic>
      <p:pic>
        <p:nvPicPr>
          <p:cNvPr id="15" name="Picture 14">
            <a:extLst>
              <a:ext uri="{FF2B5EF4-FFF2-40B4-BE49-F238E27FC236}">
                <a16:creationId xmlns:a16="http://schemas.microsoft.com/office/drawing/2014/main" id="{0648FC16-FB69-4912-847C-ABC087DE2164}"/>
              </a:ext>
            </a:extLst>
          </p:cNvPr>
          <p:cNvPicPr>
            <a:picLocks noChangeAspect="1"/>
          </p:cNvPicPr>
          <p:nvPr/>
        </p:nvPicPr>
        <p:blipFill>
          <a:blip r:embed="rId5"/>
          <a:stretch>
            <a:fillRect/>
          </a:stretch>
        </p:blipFill>
        <p:spPr>
          <a:xfrm>
            <a:off x="4655976" y="4018834"/>
            <a:ext cx="4404048" cy="2736529"/>
          </a:xfrm>
          <a:prstGeom prst="rect">
            <a:avLst/>
          </a:prstGeom>
        </p:spPr>
      </p:pic>
    </p:spTree>
    <p:extLst>
      <p:ext uri="{BB962C8B-B14F-4D97-AF65-F5344CB8AC3E}">
        <p14:creationId xmlns:p14="http://schemas.microsoft.com/office/powerpoint/2010/main" val="35269850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WEB PAGES</a:t>
            </a:r>
          </a:p>
        </p:txBody>
      </p:sp>
      <p:graphicFrame>
        <p:nvGraphicFramePr>
          <p:cNvPr id="3" name="Table 2">
            <a:extLst>
              <a:ext uri="{FF2B5EF4-FFF2-40B4-BE49-F238E27FC236}">
                <a16:creationId xmlns:a16="http://schemas.microsoft.com/office/drawing/2014/main" id="{818B1999-FBFC-4F6D-B6E4-88FA54D8A5DB}"/>
              </a:ext>
            </a:extLst>
          </p:cNvPr>
          <p:cNvGraphicFramePr>
            <a:graphicFrameLocks noGrp="1"/>
          </p:cNvGraphicFramePr>
          <p:nvPr/>
        </p:nvGraphicFramePr>
        <p:xfrm>
          <a:off x="0" y="1073020"/>
          <a:ext cx="9144000" cy="578498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645147691"/>
                    </a:ext>
                  </a:extLst>
                </a:gridCol>
                <a:gridCol w="4572000">
                  <a:extLst>
                    <a:ext uri="{9D8B030D-6E8A-4147-A177-3AD203B41FA5}">
                      <a16:colId xmlns:a16="http://schemas.microsoft.com/office/drawing/2014/main" val="1357084915"/>
                    </a:ext>
                  </a:extLst>
                </a:gridCol>
              </a:tblGrid>
              <a:tr h="289249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31190976"/>
                  </a:ext>
                </a:extLst>
              </a:tr>
              <a:tr h="289249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875762114"/>
                  </a:ext>
                </a:extLst>
              </a:tr>
            </a:tbl>
          </a:graphicData>
        </a:graphic>
      </p:graphicFrame>
      <p:pic>
        <p:nvPicPr>
          <p:cNvPr id="9" name="Picture 8">
            <a:extLst>
              <a:ext uri="{FF2B5EF4-FFF2-40B4-BE49-F238E27FC236}">
                <a16:creationId xmlns:a16="http://schemas.microsoft.com/office/drawing/2014/main" id="{940CCE83-379A-4FF1-8586-EC2F15DC9BC2}"/>
              </a:ext>
            </a:extLst>
          </p:cNvPr>
          <p:cNvPicPr>
            <a:picLocks noChangeAspect="1"/>
          </p:cNvPicPr>
          <p:nvPr/>
        </p:nvPicPr>
        <p:blipFill>
          <a:blip r:embed="rId2"/>
          <a:stretch>
            <a:fillRect/>
          </a:stretch>
        </p:blipFill>
        <p:spPr>
          <a:xfrm>
            <a:off x="111969" y="1194318"/>
            <a:ext cx="4366725" cy="2651060"/>
          </a:xfrm>
          <a:prstGeom prst="rect">
            <a:avLst/>
          </a:prstGeom>
        </p:spPr>
      </p:pic>
      <p:pic>
        <p:nvPicPr>
          <p:cNvPr id="11" name="Picture 10">
            <a:extLst>
              <a:ext uri="{FF2B5EF4-FFF2-40B4-BE49-F238E27FC236}">
                <a16:creationId xmlns:a16="http://schemas.microsoft.com/office/drawing/2014/main" id="{CA9CCEAA-CCFD-43CD-9CDD-2EE36A37CEA4}"/>
              </a:ext>
            </a:extLst>
          </p:cNvPr>
          <p:cNvPicPr>
            <a:picLocks noChangeAspect="1"/>
          </p:cNvPicPr>
          <p:nvPr/>
        </p:nvPicPr>
        <p:blipFill>
          <a:blip r:embed="rId3"/>
          <a:stretch>
            <a:fillRect/>
          </a:stretch>
        </p:blipFill>
        <p:spPr>
          <a:xfrm>
            <a:off x="4674637" y="1194318"/>
            <a:ext cx="4320074" cy="2651060"/>
          </a:xfrm>
          <a:prstGeom prst="rect">
            <a:avLst/>
          </a:prstGeom>
        </p:spPr>
      </p:pic>
      <p:pic>
        <p:nvPicPr>
          <p:cNvPr id="12" name="Picture 11">
            <a:extLst>
              <a:ext uri="{FF2B5EF4-FFF2-40B4-BE49-F238E27FC236}">
                <a16:creationId xmlns:a16="http://schemas.microsoft.com/office/drawing/2014/main" id="{06E93003-C61F-4E67-AE74-5AD48191A53B}"/>
              </a:ext>
            </a:extLst>
          </p:cNvPr>
          <p:cNvPicPr>
            <a:picLocks noChangeAspect="1"/>
          </p:cNvPicPr>
          <p:nvPr/>
        </p:nvPicPr>
        <p:blipFill>
          <a:blip r:embed="rId4"/>
          <a:stretch>
            <a:fillRect/>
          </a:stretch>
        </p:blipFill>
        <p:spPr>
          <a:xfrm>
            <a:off x="111969" y="3966676"/>
            <a:ext cx="8882742" cy="2788687"/>
          </a:xfrm>
          <a:prstGeom prst="rect">
            <a:avLst/>
          </a:prstGeom>
        </p:spPr>
      </p:pic>
    </p:spTree>
    <p:extLst>
      <p:ext uri="{BB962C8B-B14F-4D97-AF65-F5344CB8AC3E}">
        <p14:creationId xmlns:p14="http://schemas.microsoft.com/office/powerpoint/2010/main" val="13190412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LIMITATIONS</a:t>
            </a:r>
          </a:p>
        </p:txBody>
      </p:sp>
      <p:sp>
        <p:nvSpPr>
          <p:cNvPr id="3" name="Content Placeholder 2"/>
          <p:cNvSpPr>
            <a:spLocks noGrp="1"/>
          </p:cNvSpPr>
          <p:nvPr>
            <p:ph idx="1"/>
          </p:nvPr>
        </p:nvSpPr>
        <p:spPr>
          <a:xfrm>
            <a:off x="0" y="1968759"/>
            <a:ext cx="9144000" cy="6154156"/>
          </a:xfrm>
        </p:spPr>
        <p:txBody>
          <a:bodyPr>
            <a:normAutofit/>
          </a:bodyPr>
          <a:lstStyle/>
          <a:p>
            <a:pPr marL="0" indent="0">
              <a:buNone/>
            </a:pPr>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User intervention is required for check-ins</a:t>
            </a:r>
            <a:br>
              <a:rPr lang="en-US" sz="2200" dirty="0">
                <a:latin typeface="Times New Roman" panose="02020603050405020304" pitchFamily="18" charset="0"/>
                <a:cs typeface="Times New Roman" panose="02020603050405020304" pitchFamily="18" charset="0"/>
              </a:rPr>
            </a:br>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Cannot record in-store product preferences of the customers</a:t>
            </a:r>
            <a:br>
              <a:rPr lang="en-US" sz="2200" dirty="0">
                <a:latin typeface="Times New Roman" panose="02020603050405020304" pitchFamily="18" charset="0"/>
                <a:cs typeface="Times New Roman" panose="02020603050405020304" pitchFamily="18" charset="0"/>
              </a:rPr>
            </a:br>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Lack of more specific marketing techniques like proximity marketing</a:t>
            </a:r>
          </a:p>
          <a:p>
            <a:pPr>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86872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RECOMMENDATION</a:t>
            </a:r>
          </a:p>
        </p:txBody>
      </p:sp>
      <p:sp>
        <p:nvSpPr>
          <p:cNvPr id="3" name="Content Placeholder 2"/>
          <p:cNvSpPr>
            <a:spLocks noGrp="1"/>
          </p:cNvSpPr>
          <p:nvPr>
            <p:ph idx="1"/>
          </p:nvPr>
        </p:nvSpPr>
        <p:spPr>
          <a:xfrm>
            <a:off x="0" y="1054359"/>
            <a:ext cx="9144000" cy="7068556"/>
          </a:xfrm>
        </p:spPr>
        <p:txBody>
          <a:bodyPr>
            <a:normAutofit/>
          </a:bodyPr>
          <a:lstStyle/>
          <a:p>
            <a:pPr marL="0" indent="0">
              <a:buNone/>
            </a:pPr>
            <a:endParaRPr lang="en-US" sz="2200" dirty="0">
              <a:latin typeface="Times New Roman" panose="02020603050405020304" pitchFamily="18" charset="0"/>
              <a:cs typeface="Times New Roman" panose="02020603050405020304" pitchFamily="18" charset="0"/>
            </a:endParaRPr>
          </a:p>
          <a:p>
            <a:pPr marL="0" indent="0">
              <a:buNone/>
            </a:pPr>
            <a:r>
              <a:rPr lang="en-US" sz="2200" dirty="0">
                <a:latin typeface="Times New Roman" panose="02020603050405020304" pitchFamily="18" charset="0"/>
                <a:cs typeface="Times New Roman" panose="02020603050405020304" pitchFamily="18" charset="0"/>
              </a:rPr>
              <a:t>Use of Bluetooth Low Energy(BLE) beacons in the system to overcome the above limitations</a:t>
            </a:r>
            <a:br>
              <a:rPr lang="en-US" sz="2200"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BLE Beacons</a:t>
            </a:r>
            <a:endParaRPr lang="en-US" sz="22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These are hardware transmitters - a class of Bluetooth low energy (LE) devices that broadcast their identifier to nearby portable electronic devices.</a:t>
            </a:r>
          </a:p>
          <a:p>
            <a:r>
              <a:rPr lang="en-US" sz="2000" dirty="0">
                <a:latin typeface="Times New Roman" panose="02020603050405020304" pitchFamily="18" charset="0"/>
                <a:cs typeface="Times New Roman" panose="02020603050405020304" pitchFamily="18" charset="0"/>
              </a:rPr>
              <a:t>This technology enables smartphones, tablets and other devices to perform actions when in close proximity to a beacon</a:t>
            </a:r>
          </a:p>
          <a:p>
            <a:pPr marL="0" indent="0">
              <a:buNone/>
            </a:pPr>
            <a:br>
              <a:rPr lang="en-US" sz="2200"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Check-Ins</a:t>
            </a:r>
          </a:p>
          <a:p>
            <a:r>
              <a:rPr lang="en-US" sz="2000" dirty="0">
                <a:latin typeface="Times New Roman" panose="02020603050405020304" pitchFamily="18" charset="0"/>
                <a:cs typeface="Times New Roman" panose="02020603050405020304" pitchFamily="18" charset="0"/>
              </a:rPr>
              <a:t>BLE beacons can be placed at the entrance of the store, such that any mobile device with the app cross the beacon gets recognized and automatic check-in can be done without user intervention</a:t>
            </a: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56351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RECOMMENDATION</a:t>
            </a:r>
          </a:p>
        </p:txBody>
      </p:sp>
      <p:sp>
        <p:nvSpPr>
          <p:cNvPr id="3" name="Content Placeholder 2"/>
          <p:cNvSpPr>
            <a:spLocks noGrp="1"/>
          </p:cNvSpPr>
          <p:nvPr>
            <p:ph idx="1"/>
          </p:nvPr>
        </p:nvSpPr>
        <p:spPr>
          <a:xfrm>
            <a:off x="0" y="1390261"/>
            <a:ext cx="9144000" cy="7068556"/>
          </a:xfrm>
        </p:spPr>
        <p:txBody>
          <a:bodyPr>
            <a:normAutofit/>
          </a:bodyPr>
          <a:lstStyle/>
          <a:p>
            <a:pPr marL="0" indent="0">
              <a:buNone/>
            </a:pPr>
            <a:br>
              <a:rPr lang="en-US" sz="2000"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In-Store product preference</a:t>
            </a:r>
            <a:endParaRPr lang="en-US" sz="20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These beacons can be placed near each product in the store. When any mobile device enters the range of the beacon, the beacon registers the time spent by the mobile device in the beacon`s range.</a:t>
            </a:r>
          </a:p>
          <a:p>
            <a:r>
              <a:rPr lang="en-US" sz="2000" dirty="0">
                <a:latin typeface="Times New Roman" panose="02020603050405020304" pitchFamily="18" charset="0"/>
                <a:cs typeface="Times New Roman" panose="02020603050405020304" pitchFamily="18" charset="0"/>
              </a:rPr>
              <a:t>the customer`s in-store preferences can be tracked, and appropriate targeted ad campaigns can be designed and pushed.</a:t>
            </a:r>
          </a:p>
          <a:p>
            <a:pPr marL="0" indent="0">
              <a:buNone/>
            </a:pPr>
            <a:br>
              <a:rPr lang="en-US" sz="2000"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Proximity marketing</a:t>
            </a:r>
          </a:p>
          <a:p>
            <a:r>
              <a:rPr lang="en-US" sz="2000" dirty="0">
                <a:latin typeface="Times New Roman" panose="02020603050405020304" pitchFamily="18" charset="0"/>
                <a:cs typeface="Times New Roman" panose="02020603050405020304" pitchFamily="18" charset="0"/>
              </a:rPr>
              <a:t>BLE beacons can detect any mobile device in a particular radius around the store. With this the customers can be notified with instant rewards or discounts when they are in vicinity of the store. </a:t>
            </a:r>
          </a:p>
          <a:p>
            <a:r>
              <a:rPr lang="en-US" sz="2000" dirty="0">
                <a:latin typeface="Times New Roman" panose="02020603050405020304" pitchFamily="18" charset="0"/>
                <a:cs typeface="Times New Roman" panose="02020603050405020304" pitchFamily="18" charset="0"/>
              </a:rPr>
              <a:t>This achieves much more specific targeting of customers for ad campaigns.  </a:t>
            </a:r>
          </a:p>
        </p:txBody>
      </p:sp>
    </p:spTree>
    <p:extLst>
      <p:ext uri="{BB962C8B-B14F-4D97-AF65-F5344CB8AC3E}">
        <p14:creationId xmlns:p14="http://schemas.microsoft.com/office/powerpoint/2010/main" val="25901242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4192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SOLUTION</a:t>
            </a:r>
          </a:p>
        </p:txBody>
      </p:sp>
      <p:sp>
        <p:nvSpPr>
          <p:cNvPr id="3" name="Content Placeholder 2"/>
          <p:cNvSpPr>
            <a:spLocks noGrp="1"/>
          </p:cNvSpPr>
          <p:nvPr>
            <p:ph idx="1"/>
          </p:nvPr>
        </p:nvSpPr>
        <p:spPr>
          <a:xfrm>
            <a:off x="289249" y="2132045"/>
            <a:ext cx="8229600" cy="4525963"/>
          </a:xfrm>
        </p:spPr>
        <p:txBody>
          <a:bodyPr/>
          <a:lstStyle/>
          <a:p>
            <a:pPr marL="0" indent="0">
              <a:buNone/>
            </a:pPr>
            <a:r>
              <a:rPr lang="en-US" dirty="0">
                <a:latin typeface="Times New Roman" panose="02020603050405020304" pitchFamily="18" charset="0"/>
                <a:cs typeface="Times New Roman" panose="02020603050405020304" pitchFamily="18" charset="0"/>
              </a:rPr>
              <a:t>A simple cloud based Mobile and Web application that helps businesses</a:t>
            </a:r>
          </a:p>
          <a:p>
            <a:pPr lvl="1"/>
            <a:r>
              <a:rPr lang="en-US" dirty="0">
                <a:latin typeface="Times New Roman" panose="02020603050405020304" pitchFamily="18" charset="0"/>
                <a:cs typeface="Times New Roman" panose="02020603050405020304" pitchFamily="18" charset="0"/>
              </a:rPr>
              <a:t>To design and run new loyalty programs</a:t>
            </a:r>
          </a:p>
          <a:p>
            <a:pPr lvl="1"/>
            <a:r>
              <a:rPr lang="en-US" dirty="0">
                <a:latin typeface="Times New Roman" panose="02020603050405020304" pitchFamily="18" charset="0"/>
                <a:cs typeface="Times New Roman" panose="02020603050405020304" pitchFamily="18" charset="0"/>
              </a:rPr>
              <a:t>To migrate easily from traditional card/punch-card loyalty </a:t>
            </a:r>
          </a:p>
          <a:p>
            <a:pPr lvl="1"/>
            <a:r>
              <a:rPr lang="en-US" dirty="0">
                <a:latin typeface="Times New Roman" panose="02020603050405020304" pitchFamily="18" charset="0"/>
                <a:cs typeface="Times New Roman" panose="02020603050405020304" pitchFamily="18" charset="0"/>
              </a:rPr>
              <a:t>To have personal, first hand and consistent interaction with their customers regarding offers, rewards etc.</a:t>
            </a:r>
          </a:p>
          <a:p>
            <a:pPr lvl="1"/>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211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SOLUTION</a:t>
            </a:r>
          </a:p>
        </p:txBody>
      </p:sp>
      <p:sp>
        <p:nvSpPr>
          <p:cNvPr id="3" name="Content Placeholder 2"/>
          <p:cNvSpPr>
            <a:spLocks noGrp="1"/>
          </p:cNvSpPr>
          <p:nvPr>
            <p:ph idx="1"/>
          </p:nvPr>
        </p:nvSpPr>
        <p:spPr>
          <a:xfrm>
            <a:off x="289249" y="1380931"/>
            <a:ext cx="8229600" cy="5146449"/>
          </a:xfrm>
        </p:spPr>
        <p:txBody>
          <a:bodyPr/>
          <a:lstStyle/>
          <a:p>
            <a:pPr marL="0" indent="0">
              <a:buNone/>
            </a:pPr>
            <a:r>
              <a:rPr lang="en-US" sz="2400" dirty="0">
                <a:latin typeface="Times New Roman" panose="02020603050405020304" pitchFamily="18" charset="0"/>
                <a:cs typeface="Times New Roman" panose="02020603050405020304" pitchFamily="18" charset="0"/>
              </a:rPr>
              <a:t>Mobile</a:t>
            </a:r>
            <a:r>
              <a:rPr lang="en-US" dirty="0">
                <a:latin typeface="Times New Roman" panose="02020603050405020304" pitchFamily="18" charset="0"/>
                <a:cs typeface="Times New Roman" panose="02020603050405020304" pitchFamily="18" charset="0"/>
              </a:rPr>
              <a:t> App – where users</a:t>
            </a:r>
          </a:p>
          <a:p>
            <a:r>
              <a:rPr lang="en-US" sz="2400" dirty="0">
                <a:latin typeface="Times New Roman" panose="02020603050405020304" pitchFamily="18" charset="0"/>
                <a:cs typeface="Times New Roman" panose="02020603050405020304" pitchFamily="18" charset="0"/>
              </a:rPr>
              <a:t>Have complete details of all their participating loyalty programs</a:t>
            </a:r>
          </a:p>
          <a:p>
            <a:r>
              <a:rPr lang="en-US" sz="2400" dirty="0">
                <a:latin typeface="Times New Roman" panose="02020603050405020304" pitchFamily="18" charset="0"/>
                <a:cs typeface="Times New Roman" panose="02020603050405020304" pitchFamily="18" charset="0"/>
              </a:rPr>
              <a:t>Make payment to vendors </a:t>
            </a:r>
          </a:p>
          <a:p>
            <a:r>
              <a:rPr lang="en-US" sz="2400" dirty="0">
                <a:latin typeface="Times New Roman" panose="02020603050405020304" pitchFamily="18" charset="0"/>
                <a:cs typeface="Times New Roman" panose="02020603050405020304" pitchFamily="18" charset="0"/>
              </a:rPr>
              <a:t>Receive notifications on offers, rewards and other information from vendors.</a:t>
            </a:r>
          </a:p>
          <a:p>
            <a:pPr marL="0" indent="0">
              <a:buNone/>
            </a:pPr>
            <a:r>
              <a:rPr lang="en-US" sz="2400" dirty="0">
                <a:latin typeface="Times New Roman" panose="02020603050405020304" pitchFamily="18" charset="0"/>
                <a:cs typeface="Times New Roman" panose="02020603050405020304" pitchFamily="18" charset="0"/>
              </a:rPr>
              <a:t>Web App – where vendor</a:t>
            </a:r>
          </a:p>
          <a:p>
            <a:r>
              <a:rPr lang="en-US" sz="2400" dirty="0">
                <a:latin typeface="Times New Roman" panose="02020603050405020304" pitchFamily="18" charset="0"/>
                <a:cs typeface="Times New Roman" panose="02020603050405020304" pitchFamily="18" charset="0"/>
              </a:rPr>
              <a:t>See complete shopping profile of their customers and know their preferences</a:t>
            </a:r>
          </a:p>
          <a:p>
            <a:r>
              <a:rPr lang="en-US" sz="2400" dirty="0">
                <a:latin typeface="Times New Roman" panose="02020603050405020304" pitchFamily="18" charset="0"/>
                <a:cs typeface="Times New Roman" panose="02020603050405020304" pitchFamily="18" charset="0"/>
              </a:rPr>
              <a:t>Receive payments – maintain transaction history</a:t>
            </a:r>
          </a:p>
          <a:p>
            <a:r>
              <a:rPr lang="en-US" sz="2400" dirty="0">
                <a:latin typeface="Times New Roman" panose="02020603050405020304" pitchFamily="18" charset="0"/>
                <a:cs typeface="Times New Roman" panose="02020603050405020304" pitchFamily="18" charset="0"/>
              </a:rPr>
              <a:t>Send personalized messages</a:t>
            </a:r>
          </a:p>
          <a:p>
            <a:r>
              <a:rPr lang="en-US" sz="2400" dirty="0">
                <a:latin typeface="Times New Roman" panose="02020603050405020304" pitchFamily="18" charset="0"/>
                <a:cs typeface="Times New Roman" panose="02020603050405020304" pitchFamily="18" charset="0"/>
              </a:rPr>
              <a:t>Design and push campaigns</a:t>
            </a:r>
          </a:p>
          <a:p>
            <a:endParaRPr lang="en-US" sz="2400" dirty="0">
              <a:latin typeface="Times New Roman" panose="02020603050405020304" pitchFamily="18" charset="0"/>
              <a:cs typeface="Times New Roman" panose="02020603050405020304" pitchFamily="18" charset="0"/>
            </a:endParaRPr>
          </a:p>
          <a:p>
            <a:pPr lvl="1"/>
            <a:endParaRPr lang="en-US"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a:p>
            <a:pPr lvl="1"/>
            <a:endParaRPr lang="en-US"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a:p>
            <a:pPr lvl="1"/>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4919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CHALLENGES</a:t>
            </a:r>
          </a:p>
        </p:txBody>
      </p:sp>
      <p:sp>
        <p:nvSpPr>
          <p:cNvPr id="3" name="Content Placeholder 2"/>
          <p:cNvSpPr>
            <a:spLocks noGrp="1"/>
          </p:cNvSpPr>
          <p:nvPr>
            <p:ph idx="1"/>
          </p:nvPr>
        </p:nvSpPr>
        <p:spPr>
          <a:xfrm>
            <a:off x="177282" y="2416628"/>
            <a:ext cx="8229600" cy="5146449"/>
          </a:xfrm>
        </p:spPr>
        <p:txBody>
          <a:bodyPr/>
          <a:lstStyle/>
          <a:p>
            <a:pPr lvl="0"/>
            <a:r>
              <a:rPr lang="en-US" dirty="0">
                <a:latin typeface="Times New Roman" panose="02020603050405020304" pitchFamily="18" charset="0"/>
                <a:cs typeface="Times New Roman" panose="02020603050405020304" pitchFamily="18" charset="0"/>
              </a:rPr>
              <a:t>Identify consumers rapidly at point of sale (POS) to accumulate the rewards points and redeem them</a:t>
            </a:r>
          </a:p>
          <a:p>
            <a:pPr lvl="0"/>
            <a:r>
              <a:rPr lang="en-US" dirty="0">
                <a:latin typeface="Times New Roman" panose="02020603050405020304" pitchFamily="18" charset="0"/>
                <a:cs typeface="Times New Roman" panose="02020603050405020304" pitchFamily="18" charset="0"/>
              </a:rPr>
              <a:t>The solution to work online and offline, also enable to process the offline messages in batches.</a:t>
            </a:r>
          </a:p>
          <a:p>
            <a:pPr lvl="0"/>
            <a:r>
              <a:rPr lang="en-US" dirty="0">
                <a:latin typeface="Times New Roman" panose="02020603050405020304" pitchFamily="18" charset="0"/>
                <a:cs typeface="Times New Roman" panose="02020603050405020304" pitchFamily="18" charset="0"/>
              </a:rPr>
              <a:t>Identification of each customer while redeeming the rewards.</a:t>
            </a:r>
          </a:p>
          <a:p>
            <a:pPr marL="457200" lvl="1"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4093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0" y="1408922"/>
            <a:ext cx="9144000" cy="6154156"/>
          </a:xfrm>
        </p:spPr>
        <p:txBody>
          <a:bodyPr/>
          <a:lstStyle/>
          <a:p>
            <a:pPr marL="457200" lvl="1" indent="0" algn="ctr">
              <a:buNone/>
            </a:pPr>
            <a:r>
              <a:rPr lang="en-US" sz="2600" b="1" dirty="0">
                <a:latin typeface="Times New Roman" panose="02020603050405020304" pitchFamily="18" charset="0"/>
                <a:cs typeface="Times New Roman" panose="02020603050405020304" pitchFamily="18" charset="0"/>
              </a:rPr>
              <a:t>Customer Mobile App (IOS &amp; Android)</a:t>
            </a: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a:p>
            <a:pPr marL="57150" indent="0">
              <a:buNone/>
            </a:pPr>
            <a:r>
              <a:rPr lang="en-US" sz="2400" b="1" dirty="0">
                <a:latin typeface="Times New Roman" panose="02020603050405020304" pitchFamily="18" charset="0"/>
                <a:cs typeface="Times New Roman" panose="02020603050405020304" pitchFamily="18" charset="0"/>
              </a:rPr>
              <a:t>Registration</a:t>
            </a:r>
            <a:endParaRPr lang="en-US" sz="2400" dirty="0">
              <a:latin typeface="Times New Roman" panose="02020603050405020304" pitchFamily="18" charset="0"/>
              <a:cs typeface="Times New Roman" panose="02020603050405020304" pitchFamily="18" charset="0"/>
            </a:endParaRPr>
          </a:p>
          <a:p>
            <a:pPr marL="514350" indent="-457200"/>
            <a:r>
              <a:rPr lang="en-US" sz="2000" dirty="0">
                <a:latin typeface="Times New Roman" panose="02020603050405020304" pitchFamily="18" charset="0"/>
                <a:cs typeface="Times New Roman" panose="02020603050405020304" pitchFamily="18" charset="0"/>
              </a:rPr>
              <a:t>Mobile Number </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r>
              <a:rPr lang="en-US" sz="2000" dirty="0">
                <a:latin typeface="Times New Roman" panose="02020603050405020304" pitchFamily="18" charset="0"/>
                <a:cs typeface="Times New Roman" panose="02020603050405020304" pitchFamily="18" charset="0"/>
              </a:rPr>
              <a:t> OTP to that mobile number </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r>
              <a:rPr lang="en-US" sz="2000" dirty="0">
                <a:latin typeface="Times New Roman" panose="02020603050405020304" pitchFamily="18" charset="0"/>
                <a:cs typeface="Times New Roman" panose="02020603050405020304" pitchFamily="18" charset="0"/>
              </a:rPr>
              <a:t> set password </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r>
              <a:rPr lang="en-US" sz="2000" dirty="0">
                <a:latin typeface="Times New Roman" panose="02020603050405020304" pitchFamily="18" charset="0"/>
                <a:cs typeface="Times New Roman" panose="02020603050405020304" pitchFamily="18" charset="0"/>
              </a:rPr>
              <a:t> sign up</a:t>
            </a:r>
            <a:br>
              <a:rPr lang="en-US"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a:p>
            <a:pPr marL="57150" indent="0">
              <a:buNone/>
            </a:pPr>
            <a:r>
              <a:rPr lang="en-US" sz="2400" b="1" dirty="0">
                <a:latin typeface="Times New Roman" panose="02020603050405020304" pitchFamily="18" charset="0"/>
                <a:cs typeface="Times New Roman" panose="02020603050405020304" pitchFamily="18" charset="0"/>
              </a:rPr>
              <a:t>Home Screen</a:t>
            </a:r>
            <a:r>
              <a:rPr lang="en-US" b="1" dirty="0">
                <a:latin typeface="Times New Roman" panose="02020603050405020304" pitchFamily="18" charset="0"/>
                <a:cs typeface="Times New Roman" panose="02020603050405020304" pitchFamily="18" charset="0"/>
              </a:rPr>
              <a:t>	</a:t>
            </a:r>
          </a:p>
          <a:p>
            <a:pPr lvl="0"/>
            <a:r>
              <a:rPr lang="en-US" sz="2000" dirty="0">
                <a:latin typeface="Times New Roman" panose="02020603050405020304" pitchFamily="18" charset="0"/>
                <a:cs typeface="Times New Roman" panose="02020603050405020304" pitchFamily="18" charset="0"/>
              </a:rPr>
              <a:t>List all the shops the customer is associated with in that particular city as cards. Each card should contain store name and outstanding points available</a:t>
            </a:r>
          </a:p>
          <a:p>
            <a:pPr lvl="0"/>
            <a:r>
              <a:rPr lang="en-US" sz="2000" dirty="0">
                <a:latin typeface="Times New Roman" panose="02020603050405020304" pitchFamily="18" charset="0"/>
                <a:cs typeface="Times New Roman" panose="02020603050405020304" pitchFamily="18" charset="0"/>
              </a:rPr>
              <a:t>Search Bar to search for stores</a:t>
            </a:r>
          </a:p>
          <a:p>
            <a:pPr lvl="0"/>
            <a:r>
              <a:rPr lang="en-US" sz="2000" dirty="0">
                <a:latin typeface="Times New Roman" panose="02020603050405020304" pitchFamily="18" charset="0"/>
                <a:cs typeface="Times New Roman" panose="02020603050405020304" pitchFamily="18" charset="0"/>
              </a:rPr>
              <a:t>Option to change the City</a:t>
            </a:r>
          </a:p>
          <a:p>
            <a:pPr lvl="0"/>
            <a:r>
              <a:rPr lang="en-US" sz="2000" dirty="0">
                <a:latin typeface="Times New Roman" panose="02020603050405020304" pitchFamily="18" charset="0"/>
                <a:cs typeface="Times New Roman" panose="02020603050405020304" pitchFamily="18" charset="0"/>
              </a:rPr>
              <a:t>Top left corner button for user profile</a:t>
            </a:r>
          </a:p>
          <a:p>
            <a:pPr lvl="0"/>
            <a:r>
              <a:rPr lang="en-US" sz="2000" dirty="0">
                <a:latin typeface="Times New Roman" panose="02020603050405020304" pitchFamily="18" charset="0"/>
                <a:cs typeface="Times New Roman" panose="02020603050405020304" pitchFamily="18" charset="0"/>
              </a:rPr>
              <a:t>Top right corner button for QR code</a:t>
            </a:r>
          </a:p>
          <a:p>
            <a:pPr marL="400050"/>
            <a:endParaRPr lang="en-US" sz="2000" b="1"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5730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0" y="1282116"/>
            <a:ext cx="9349274" cy="6154156"/>
          </a:xfrm>
        </p:spPr>
        <p:txBody>
          <a:bodyPr>
            <a:normAutofit/>
          </a:bodyPr>
          <a:lstStyle/>
          <a:p>
            <a:pPr marL="457200" lvl="1" indent="0">
              <a:buNone/>
            </a:pPr>
            <a:r>
              <a:rPr lang="en-US" b="1" dirty="0">
                <a:latin typeface="Times New Roman" panose="02020603050405020304" pitchFamily="18" charset="0"/>
                <a:cs typeface="Times New Roman" panose="02020603050405020304" pitchFamily="18" charset="0"/>
              </a:rPr>
              <a:t>Each Store Screen</a:t>
            </a:r>
          </a:p>
          <a:p>
            <a:pPr lvl="0"/>
            <a:r>
              <a:rPr lang="en-US" sz="2000" dirty="0">
                <a:latin typeface="Times New Roman" panose="02020603050405020304" pitchFamily="18" charset="0"/>
                <a:cs typeface="Times New Roman" panose="02020603050405020304" pitchFamily="18" charset="0"/>
              </a:rPr>
              <a:t>Banner Image with Name of the store</a:t>
            </a:r>
          </a:p>
          <a:p>
            <a:pPr lvl="0"/>
            <a:r>
              <a:rPr lang="en-US" sz="2000" dirty="0">
                <a:latin typeface="Times New Roman" panose="02020603050405020304" pitchFamily="18" charset="0"/>
                <a:cs typeface="Times New Roman" panose="02020603050405020304" pitchFamily="18" charset="0"/>
              </a:rPr>
              <a:t>Distance from the user location (on the banner image)</a:t>
            </a:r>
          </a:p>
          <a:p>
            <a:pPr lvl="0"/>
            <a:r>
              <a:rPr lang="en-US" sz="2000" dirty="0">
                <a:latin typeface="Times New Roman" panose="02020603050405020304" pitchFamily="18" charset="0"/>
                <a:cs typeface="Times New Roman" panose="02020603050405020304" pitchFamily="18" charset="0"/>
              </a:rPr>
              <a:t>On click of the distance, maps should open to show the directions</a:t>
            </a:r>
          </a:p>
          <a:p>
            <a:pPr lvl="0"/>
            <a:r>
              <a:rPr lang="en-US" sz="2000" dirty="0">
                <a:latin typeface="Times New Roman" panose="02020603050405020304" pitchFamily="18" charset="0"/>
                <a:cs typeface="Times New Roman" panose="02020603050405020304" pitchFamily="18" charset="0"/>
              </a:rPr>
              <a:t>Timings, open or closed based on timings (on the banner image)</a:t>
            </a:r>
          </a:p>
          <a:p>
            <a:pPr lvl="0"/>
            <a:r>
              <a:rPr lang="en-US" sz="2000" dirty="0">
                <a:latin typeface="Times New Roman" panose="02020603050405020304" pitchFamily="18" charset="0"/>
                <a:cs typeface="Times New Roman" panose="02020603050405020304" pitchFamily="18" charset="0"/>
              </a:rPr>
              <a:t>On top right corner button to display QR code</a:t>
            </a:r>
          </a:p>
          <a:p>
            <a:pPr lvl="0"/>
            <a:r>
              <a:rPr lang="en-US" sz="2000" dirty="0">
                <a:latin typeface="Times New Roman" panose="02020603050405020304" pitchFamily="18" charset="0"/>
                <a:cs typeface="Times New Roman" panose="02020603050405020304" pitchFamily="18" charset="0"/>
              </a:rPr>
              <a:t>Button to make payment</a:t>
            </a:r>
          </a:p>
          <a:p>
            <a:pPr lvl="0"/>
            <a:r>
              <a:rPr lang="en-US" sz="2000" dirty="0">
                <a:latin typeface="Times New Roman" panose="02020603050405020304" pitchFamily="18" charset="0"/>
                <a:cs typeface="Times New Roman" panose="02020603050405020304" pitchFamily="18" charset="0"/>
              </a:rPr>
              <a:t>Tabs - “Activity”, “Details”, “Profile”</a:t>
            </a:r>
          </a:p>
          <a:p>
            <a:r>
              <a:rPr lang="en-US" sz="2000" dirty="0">
                <a:latin typeface="Times New Roman" panose="02020603050405020304" pitchFamily="18" charset="0"/>
                <a:cs typeface="Times New Roman" panose="02020603050405020304" pitchFamily="18" charset="0"/>
              </a:rPr>
              <a:t>The Activity tab should contain </a:t>
            </a:r>
            <a:endParaRPr lang="en-US" dirty="0">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rPr>
              <a:t>Total Outstanding points </a:t>
            </a:r>
          </a:p>
          <a:p>
            <a:pPr lvl="1"/>
            <a:r>
              <a:rPr lang="en-US" sz="2000" dirty="0">
                <a:latin typeface="Times New Roman" panose="02020603050405020304" pitchFamily="18" charset="0"/>
                <a:cs typeface="Times New Roman" panose="02020603050405020304" pitchFamily="18" charset="0"/>
              </a:rPr>
              <a:t>No of visits</a:t>
            </a:r>
          </a:p>
          <a:p>
            <a:pPr lvl="1"/>
            <a:r>
              <a:rPr lang="en-US" sz="2000" dirty="0">
                <a:latin typeface="Times New Roman" panose="02020603050405020304" pitchFamily="18" charset="0"/>
                <a:cs typeface="Times New Roman" panose="02020603050405020304" pitchFamily="18" charset="0"/>
              </a:rPr>
              <a:t>Total points redeemed</a:t>
            </a:r>
          </a:p>
          <a:p>
            <a:pPr lvl="1"/>
            <a:r>
              <a:rPr lang="en-US" sz="2000" dirty="0">
                <a:latin typeface="Times New Roman" panose="02020603050405020304" pitchFamily="18" charset="0"/>
                <a:cs typeface="Times New Roman" panose="02020603050405020304" pitchFamily="18" charset="0"/>
              </a:rPr>
              <a:t>Loyalty level (silver, gold, platinum)</a:t>
            </a:r>
          </a:p>
          <a:p>
            <a:pPr lvl="1"/>
            <a:r>
              <a:rPr lang="en-US" sz="2000" dirty="0">
                <a:latin typeface="Times New Roman" panose="02020603050405020304" pitchFamily="18" charset="0"/>
                <a:cs typeface="Times New Roman" panose="02020603050405020304" pitchFamily="18" charset="0"/>
              </a:rPr>
              <a:t>Points to be gathered for entering into next level</a:t>
            </a:r>
          </a:p>
          <a:p>
            <a:pPr lvl="1"/>
            <a:r>
              <a:rPr lang="en-US" sz="2000" dirty="0">
                <a:latin typeface="Times New Roman" panose="02020603050405020304" pitchFamily="18" charset="0"/>
                <a:cs typeface="Times New Roman" panose="02020603050405020304" pitchFamily="18" charset="0"/>
              </a:rPr>
              <a:t>All details of available rewards, if any</a:t>
            </a:r>
          </a:p>
          <a:p>
            <a:pPr lvl="1"/>
            <a:endParaRPr lang="en-US" sz="1600"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9250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0" y="1431406"/>
            <a:ext cx="9144000" cy="6154156"/>
          </a:xfrm>
        </p:spPr>
        <p:txBody>
          <a:bodyPr>
            <a:normAutofit/>
          </a:bodyPr>
          <a:lstStyle/>
          <a:p>
            <a:pPr lvl="0"/>
            <a:r>
              <a:rPr lang="en-US" sz="2000" dirty="0">
                <a:latin typeface="Times New Roman" panose="02020603050405020304" pitchFamily="18" charset="0"/>
                <a:cs typeface="Times New Roman" panose="02020603050405020304" pitchFamily="18" charset="0"/>
              </a:rPr>
              <a:t>The Details tab should contain</a:t>
            </a:r>
          </a:p>
          <a:p>
            <a:pPr lvl="1"/>
            <a:r>
              <a:rPr lang="en-US" sz="2000" dirty="0">
                <a:latin typeface="Times New Roman" panose="02020603050405020304" pitchFamily="18" charset="0"/>
                <a:cs typeface="Times New Roman" panose="02020603050405020304" pitchFamily="18" charset="0"/>
              </a:rPr>
              <a:t>All the individual transaction details done by the customer in that store. Means each and every transaction of point’s addition and point’s redemption.</a:t>
            </a:r>
          </a:p>
          <a:p>
            <a:pPr lvl="1"/>
            <a:r>
              <a:rPr lang="en-US" sz="2000" dirty="0">
                <a:latin typeface="Times New Roman" panose="02020603050405020304" pitchFamily="18" charset="0"/>
                <a:cs typeface="Times New Roman" panose="02020603050405020304" pitchFamily="18" charset="0"/>
              </a:rPr>
              <a:t>Each detail should contain date, address, points count, added or redeemed </a:t>
            </a:r>
          </a:p>
          <a:p>
            <a:pPr lvl="0"/>
            <a:r>
              <a:rPr lang="en-US" sz="2000" dirty="0">
                <a:latin typeface="Times New Roman" panose="02020603050405020304" pitchFamily="18" charset="0"/>
                <a:cs typeface="Times New Roman" panose="02020603050405020304" pitchFamily="18" charset="0"/>
              </a:rPr>
              <a:t>The Profile tab should contain</a:t>
            </a:r>
          </a:p>
          <a:p>
            <a:pPr lvl="1"/>
            <a:r>
              <a:rPr lang="en-US" sz="2000" dirty="0">
                <a:latin typeface="Times New Roman" panose="02020603050405020304" pitchFamily="18" charset="0"/>
                <a:cs typeface="Times New Roman" panose="02020603050405020304" pitchFamily="18" charset="0"/>
              </a:rPr>
              <a:t>Name of the store</a:t>
            </a:r>
          </a:p>
          <a:p>
            <a:pPr lvl="1"/>
            <a:r>
              <a:rPr lang="en-US" sz="2000" dirty="0">
                <a:latin typeface="Times New Roman" panose="02020603050405020304" pitchFamily="18" charset="0"/>
                <a:cs typeface="Times New Roman" panose="02020603050405020304" pitchFamily="18" charset="0"/>
              </a:rPr>
              <a:t>Various places where the stores are located in that city, with phone numbers</a:t>
            </a:r>
          </a:p>
          <a:p>
            <a:pPr lvl="1"/>
            <a:r>
              <a:rPr lang="en-US" sz="2000" dirty="0">
                <a:latin typeface="Times New Roman" panose="02020603050405020304" pitchFamily="18" charset="0"/>
                <a:cs typeface="Times New Roman" panose="02020603050405020304" pitchFamily="18" charset="0"/>
              </a:rPr>
              <a:t>Each Loyalty level`s explanation</a:t>
            </a:r>
          </a:p>
          <a:p>
            <a:pPr lvl="1"/>
            <a:r>
              <a:rPr lang="en-US" sz="2000" dirty="0">
                <a:latin typeface="Times New Roman" panose="02020603050405020304" pitchFamily="18" charset="0"/>
                <a:cs typeface="Times New Roman" panose="02020603050405020304" pitchFamily="18" charset="0"/>
              </a:rPr>
              <a:t>Other store details		</a:t>
            </a:r>
          </a:p>
          <a:p>
            <a:pPr marL="0" indent="0">
              <a:buNone/>
            </a:pPr>
            <a:r>
              <a:rPr lang="en-US" sz="2400" b="1" dirty="0">
                <a:latin typeface="Times New Roman" panose="02020603050405020304" pitchFamily="18" charset="0"/>
                <a:cs typeface="Times New Roman" panose="02020603050405020304" pitchFamily="18" charset="0"/>
              </a:rPr>
              <a:t>Profile Screen</a:t>
            </a:r>
            <a:endParaRPr lang="en-US" sz="24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On click of profile button in the home page</a:t>
            </a:r>
          </a:p>
          <a:p>
            <a:pPr lvl="0"/>
            <a:r>
              <a:rPr lang="en-US" sz="2000" dirty="0">
                <a:latin typeface="Times New Roman" panose="02020603050405020304" pitchFamily="18" charset="0"/>
                <a:cs typeface="Times New Roman" panose="02020603050405020304" pitchFamily="18" charset="0"/>
              </a:rPr>
              <a:t>Header should contain Total store count, total visits, Profile pic</a:t>
            </a:r>
          </a:p>
          <a:p>
            <a:pPr lvl="0"/>
            <a:r>
              <a:rPr lang="en-US" sz="2000" dirty="0">
                <a:latin typeface="Times New Roman" panose="02020603050405020304" pitchFamily="18" charset="0"/>
                <a:cs typeface="Times New Roman" panose="02020603050405020304" pitchFamily="18" charset="0"/>
              </a:rPr>
              <a:t>Should Contain Three tabs “Profile”, “My Activity”, Notifications</a:t>
            </a:r>
          </a:p>
          <a:p>
            <a:pPr marL="0" indent="0">
              <a:buNone/>
            </a:pPr>
            <a:endParaRPr lang="en-US" sz="24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2718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REQURIEMENT SPECIFICATION (SRS)</a:t>
            </a:r>
          </a:p>
        </p:txBody>
      </p:sp>
      <p:sp>
        <p:nvSpPr>
          <p:cNvPr id="3" name="Content Placeholder 2"/>
          <p:cNvSpPr>
            <a:spLocks noGrp="1"/>
          </p:cNvSpPr>
          <p:nvPr>
            <p:ph idx="1"/>
          </p:nvPr>
        </p:nvSpPr>
        <p:spPr>
          <a:xfrm>
            <a:off x="0" y="1058181"/>
            <a:ext cx="9144000" cy="6154156"/>
          </a:xfrm>
        </p:spPr>
        <p:txBody>
          <a:bodyPr>
            <a:normAutofit/>
          </a:bodyPr>
          <a:lstStyle/>
          <a:p>
            <a:pPr marL="457200" lvl="1" indent="0">
              <a:buNone/>
            </a:pPr>
            <a:endParaRPr lang="en-US" dirty="0">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rPr>
              <a:t>First Name</a:t>
            </a:r>
          </a:p>
          <a:p>
            <a:pPr lvl="1"/>
            <a:r>
              <a:rPr lang="en-US" sz="2000" dirty="0">
                <a:latin typeface="Times New Roman" panose="02020603050405020304" pitchFamily="18" charset="0"/>
                <a:cs typeface="Times New Roman" panose="02020603050405020304" pitchFamily="18" charset="0"/>
              </a:rPr>
              <a:t>Last Name</a:t>
            </a:r>
          </a:p>
          <a:p>
            <a:pPr lvl="1"/>
            <a:r>
              <a:rPr lang="en-US" sz="2000" dirty="0">
                <a:latin typeface="Times New Roman" panose="02020603050405020304" pitchFamily="18" charset="0"/>
                <a:cs typeface="Times New Roman" panose="02020603050405020304" pitchFamily="18" charset="0"/>
              </a:rPr>
              <a:t>Date of Birth</a:t>
            </a:r>
          </a:p>
          <a:p>
            <a:pPr lvl="1"/>
            <a:r>
              <a:rPr lang="en-US" sz="2000" dirty="0">
                <a:latin typeface="Times New Roman" panose="02020603050405020304" pitchFamily="18" charset="0"/>
                <a:cs typeface="Times New Roman" panose="02020603050405020304" pitchFamily="18" charset="0"/>
              </a:rPr>
              <a:t>Email Address</a:t>
            </a:r>
          </a:p>
          <a:p>
            <a:pPr lvl="1"/>
            <a:r>
              <a:rPr lang="en-US" sz="2000" dirty="0">
                <a:latin typeface="Times New Roman" panose="02020603050405020304" pitchFamily="18" charset="0"/>
                <a:cs typeface="Times New Roman" panose="02020603050405020304" pitchFamily="18" charset="0"/>
              </a:rPr>
              <a:t>Phone Number</a:t>
            </a:r>
          </a:p>
          <a:p>
            <a:pPr lvl="1"/>
            <a:r>
              <a:rPr lang="en-US" sz="2000" dirty="0">
                <a:latin typeface="Times New Roman" panose="02020603050405020304" pitchFamily="18" charset="0"/>
                <a:cs typeface="Times New Roman" panose="02020603050405020304" pitchFamily="18" charset="0"/>
              </a:rPr>
              <a:t>Option to change password</a:t>
            </a:r>
          </a:p>
          <a:p>
            <a:pPr lvl="1"/>
            <a:r>
              <a:rPr lang="en-US" sz="2000" dirty="0">
                <a:latin typeface="Times New Roman" panose="02020603050405020304" pitchFamily="18" charset="0"/>
                <a:cs typeface="Times New Roman" panose="02020603050405020304" pitchFamily="18" charset="0"/>
              </a:rPr>
              <a:t>Gender </a:t>
            </a:r>
          </a:p>
          <a:p>
            <a:pPr lvl="0"/>
            <a:r>
              <a:rPr lang="en-US" sz="2000" dirty="0">
                <a:latin typeface="Times New Roman" panose="02020603050405020304" pitchFamily="18" charset="0"/>
                <a:cs typeface="Times New Roman" panose="02020603050405020304" pitchFamily="18" charset="0"/>
              </a:rPr>
              <a:t>My Activity tab should contain the details of all the transactions of all stores in that city.</a:t>
            </a:r>
          </a:p>
          <a:p>
            <a:pPr lvl="0"/>
            <a:r>
              <a:rPr lang="en-US" sz="2000" dirty="0">
                <a:latin typeface="Times New Roman" panose="02020603050405020304" pitchFamily="18" charset="0"/>
                <a:cs typeface="Times New Roman" panose="02020603050405020304" pitchFamily="18" charset="0"/>
              </a:rPr>
              <a:t>Notifications will store all the notifications send to that user</a:t>
            </a:r>
          </a:p>
          <a:p>
            <a:pPr lvl="0"/>
            <a:r>
              <a:rPr lang="en-US" sz="2000" dirty="0">
                <a:latin typeface="Times New Roman" panose="02020603050405020304" pitchFamily="18" charset="0"/>
                <a:cs typeface="Times New Roman" panose="02020603050405020304" pitchFamily="18" charset="0"/>
              </a:rPr>
              <a:t>Top right corner should contain button for QR code</a:t>
            </a:r>
          </a:p>
          <a:p>
            <a:pPr lvl="0"/>
            <a:r>
              <a:rPr lang="en-US" sz="2000" dirty="0">
                <a:latin typeface="Times New Roman" panose="02020603050405020304" pitchFamily="18" charset="0"/>
                <a:cs typeface="Times New Roman" panose="02020603050405020304" pitchFamily="18" charset="0"/>
              </a:rPr>
              <a:t>Option to add payment details</a:t>
            </a:r>
          </a:p>
          <a:p>
            <a:pPr marL="0" indent="0">
              <a:buNone/>
            </a:pPr>
            <a:endParaRPr lang="en-US" sz="2400" dirty="0">
              <a:latin typeface="Times New Roman" panose="02020603050405020304" pitchFamily="18" charset="0"/>
              <a:cs typeface="Times New Roman" panose="02020603050405020304" pitchFamily="18" charset="0"/>
            </a:endParaRPr>
          </a:p>
          <a:p>
            <a:pPr marL="457200" lvl="1" indent="0">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8448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223</TotalTime>
  <Words>1018</Words>
  <Application>Microsoft Office PowerPoint</Application>
  <PresentationFormat>On-screen Show (4:3)</PresentationFormat>
  <Paragraphs>238</Paragraphs>
  <Slides>28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Times New Roman</vt:lpstr>
      <vt:lpstr>Wingdings</vt:lpstr>
      <vt:lpstr>Office Theme</vt:lpstr>
      <vt:lpstr>CUSTOMER LOYALTY &amp; Proximity marketing using ble beacons</vt:lpstr>
      <vt:lpstr>PROBLEM STATEMENT  </vt:lpstr>
      <vt:lpstr>SOLUTION</vt:lpstr>
      <vt:lpstr>SOLUTION</vt:lpstr>
      <vt:lpstr>CHALLENGES</vt:lpstr>
      <vt:lpstr>SOFTWARE REQURIEMENT SPECIFICATION (SRS)</vt:lpstr>
      <vt:lpstr>SOFTWARE REQURIEMENT SPECIFICATION (SRS)</vt:lpstr>
      <vt:lpstr>SOFTWARE REQURIEMENT SPECIFICATION (SRS)</vt:lpstr>
      <vt:lpstr>SOFTWARE REQURIEMENT SPECIFICATION (SRS)</vt:lpstr>
      <vt:lpstr>SOFTWARE REQURIEMENT SPECIFICATION (SRS)</vt:lpstr>
      <vt:lpstr>SOFTWARE REQURIEMENT SPECIFICATION (SRS)</vt:lpstr>
      <vt:lpstr>SOFTWARE REQURIEMENT SPECIFICATION (SRS)</vt:lpstr>
      <vt:lpstr>SOFTWARE REQURIEMENT SPECIFICATION (SRS)</vt:lpstr>
      <vt:lpstr>SOFTWARE REQURIEMENT SPECIFICATION (SRS)</vt:lpstr>
      <vt:lpstr>SOFTWARE REQURIEMENT SPECIFICATION (SRS)</vt:lpstr>
      <vt:lpstr>USE CASE DIAGRAM</vt:lpstr>
      <vt:lpstr>CLASS DIAGRAM</vt:lpstr>
      <vt:lpstr>VENDOR STATE CHART</vt:lpstr>
      <vt:lpstr>CUSTOMER STATE CHART</vt:lpstr>
      <vt:lpstr>MOBILE WIRE FRAMES </vt:lpstr>
      <vt:lpstr>MOBILE WIRE FRAMES </vt:lpstr>
      <vt:lpstr>WEB PAGES</vt:lpstr>
      <vt:lpstr>WEB PAGES</vt:lpstr>
      <vt:lpstr>WEB PAGES</vt:lpstr>
      <vt:lpstr>LIMITATIONS</vt:lpstr>
      <vt:lpstr>RECOMMENDATION</vt:lpstr>
      <vt:lpstr>RECOMMENDATION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Meagan Sapashe</dc:creator>
  <cp:lastModifiedBy>Sanketh Bhagavanthi</cp:lastModifiedBy>
  <cp:revision>22</cp:revision>
  <dcterms:created xsi:type="dcterms:W3CDTF">2016-06-10T18:03:38Z</dcterms:created>
  <dcterms:modified xsi:type="dcterms:W3CDTF">2017-11-08T06:27:02Z</dcterms:modified>
</cp:coreProperties>
</file>

<file path=docProps/thumbnail.jpeg>
</file>